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0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Lst>
  <p:sldSz cx="9144000" cy="5143500" type="screen16x9"/>
  <p:notesSz cx="6858000" cy="9947275"/>
  <p:embeddedFontLst>
    <p:embeddedFont>
      <p:font typeface="Calibri" panose="020F0502020204030204" pitchFamily="34" charset="0"/>
      <p:regular r:id="rId104"/>
      <p:bold r:id="rId105"/>
      <p:italic r:id="rId106"/>
      <p:boldItalic r:id="rId107"/>
    </p:embeddedFont>
    <p:embeddedFont>
      <p:font typeface="Georgia" panose="02040502050405020303" pitchFamily="18" charset="0"/>
      <p:regular r:id="rId108"/>
      <p:bold r:id="rId109"/>
      <p:italic r:id="rId110"/>
      <p:boldItalic r:id="rId111"/>
    </p:embeddedFont>
    <p:embeddedFont>
      <p:font typeface="Helvetica Neue" panose="02000503000000020004" pitchFamily="2" charset="0"/>
      <p:regular r:id="rId112"/>
      <p:bold r:id="rId113"/>
      <p:italic r:id="rId114"/>
      <p:boldItalic r:id="rId115"/>
    </p:embeddedFont>
    <p:embeddedFont>
      <p:font typeface="Roboto" panose="02000000000000000000" pitchFamily="2" charset="0"/>
      <p:regular r:id="rId116"/>
      <p:bold r:id="rId117"/>
      <p:italic r:id="rId118"/>
      <p:boldItalic r:id="rId1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033">
          <p15:clr>
            <a:srgbClr val="A4A3A4"/>
          </p15:clr>
        </p15:guide>
        <p15:guide id="2" orient="horz" pos="3169">
          <p15:clr>
            <a:srgbClr val="A4A3A4"/>
          </p15:clr>
        </p15:guide>
        <p15:guide id="3" pos="519">
          <p15:clr>
            <a:srgbClr val="A4A3A4"/>
          </p15:clr>
        </p15:guide>
      </p15:sldGuideLst>
    </p:ext>
    <p:ext uri="{2D200454-40CA-4A62-9FC3-DE9A4176ACB9}">
      <p15:notesGuideLst xmlns:p15="http://schemas.microsoft.com/office/powerpoint/2012/main">
        <p15:guide id="1" orient="horz" pos="3133">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0" roundtripDataSignature="AMtx7mho2Wht9g0vkmg2uhVBQWv9kg/aM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3033"/>
        <p:guide orient="horz" pos="3169"/>
        <p:guide pos="519"/>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3133"/>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font" Target="fonts/font14.fntdata"/><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9.fntdata"/><Relationship Id="rId16" Type="http://schemas.openxmlformats.org/officeDocument/2006/relationships/slide" Target="slides/slide15.xml"/><Relationship Id="rId107" Type="http://schemas.openxmlformats.org/officeDocument/2006/relationships/font" Target="fonts/font4.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font" Target="fonts/font10.fntdata"/><Relationship Id="rId118" Type="http://schemas.openxmlformats.org/officeDocument/2006/relationships/font" Target="fonts/font15.fntdata"/><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notesMaster" Target="notesMasters/notesMaster1.xml"/><Relationship Id="rId108" Type="http://schemas.openxmlformats.org/officeDocument/2006/relationships/font" Target="fonts/font5.fntdata"/><Relationship Id="rId124" Type="http://schemas.openxmlformats.org/officeDocument/2006/relationships/tableStyles" Target="tableStyle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font" Target="fonts/font11.fntdata"/><Relationship Id="rId119" Type="http://schemas.openxmlformats.org/officeDocument/2006/relationships/font" Target="fonts/font16.fntdata"/><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6.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font" Target="fonts/font1.fntdata"/><Relationship Id="rId120" Type="http://customschemas.google.com/relationships/presentationmetadata" Target="meta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7.fntdata"/><Relationship Id="rId115" Type="http://schemas.openxmlformats.org/officeDocument/2006/relationships/font" Target="fonts/font12.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font" Target="fonts/font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presProps" Target="pres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font" Target="fonts/font8.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font" Target="fonts/font3.fntdata"/><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gif>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87971" y="4724956"/>
            <a:ext cx="4908331" cy="4476274"/>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5" name="Google Shape;5;n"/>
          <p:cNvSpPr txBox="1">
            <a:spLocks noGrp="1"/>
          </p:cNvSpPr>
          <p:nvPr>
            <p:ph type="sldNum" idx="12"/>
          </p:nvPr>
        </p:nvSpPr>
        <p:spPr>
          <a:xfrm>
            <a:off x="6022876" y="9449911"/>
            <a:ext cx="835124" cy="497364"/>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www.quantiki.org/search/node/probability" TargetMode="External"/><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1:notes"/>
          <p:cNvSpPr txBox="1">
            <a:spLocks noGrp="1"/>
          </p:cNvSpPr>
          <p:nvPr>
            <p:ph type="body" idx="1"/>
          </p:nvPr>
        </p:nvSpPr>
        <p:spPr>
          <a:xfrm>
            <a:off x="987971" y="4724956"/>
            <a:ext cx="4908331" cy="4476274"/>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2000"/>
              <a:t>I Made a modularised …..  For engineers,scientist and other quantum enthists </a:t>
            </a:r>
            <a:endParaRPr sz="2000"/>
          </a:p>
          <a:p>
            <a:pPr marL="0" lvl="0" indent="0" algn="l" rtl="0">
              <a:spcBef>
                <a:spcPts val="0"/>
              </a:spcBef>
              <a:spcAft>
                <a:spcPts val="0"/>
              </a:spcAft>
              <a:buNone/>
            </a:pPr>
            <a:endParaRPr sz="2000"/>
          </a:p>
          <a:p>
            <a:pPr marL="0" lvl="0" indent="0" algn="l" rtl="0">
              <a:spcBef>
                <a:spcPts val="0"/>
              </a:spcBef>
              <a:spcAft>
                <a:spcPts val="0"/>
              </a:spcAft>
              <a:buNone/>
            </a:pPr>
            <a:r>
              <a:rPr lang="en-GB" sz="2000"/>
              <a:t>In this presentation will dive further into  the elements of the quantum tool</a:t>
            </a:r>
            <a:endParaRPr sz="2000"/>
          </a:p>
          <a:p>
            <a:pPr marL="0" lvl="0" indent="0" algn="l" rtl="0">
              <a:spcBef>
                <a:spcPts val="0"/>
              </a:spcBef>
              <a:spcAft>
                <a:spcPts val="0"/>
              </a:spcAft>
              <a:buNone/>
            </a:pPr>
            <a:endParaRPr sz="2000"/>
          </a:p>
          <a:p>
            <a:pPr marL="0" lvl="0" indent="0" algn="l" rtl="0">
              <a:spcBef>
                <a:spcPts val="0"/>
              </a:spcBef>
              <a:spcAft>
                <a:spcPts val="0"/>
              </a:spcAft>
              <a:buClr>
                <a:schemeClr val="dk1"/>
              </a:buClr>
              <a:buSzPts val="2000"/>
              <a:buFont typeface="Arial"/>
              <a:buNone/>
            </a:pPr>
            <a:r>
              <a:rPr lang="en-GB" sz="2000"/>
              <a:t>But first we a  quick quantum background as well as the elements of the tool and </a:t>
            </a:r>
            <a:endParaRPr sz="2000"/>
          </a:p>
          <a:p>
            <a:pPr marL="0" lvl="0" indent="0" algn="l" rtl="0">
              <a:spcBef>
                <a:spcPts val="0"/>
              </a:spcBef>
              <a:spcAft>
                <a:spcPts val="0"/>
              </a:spcAft>
              <a:buNone/>
            </a:pPr>
            <a:endParaRPr/>
          </a:p>
        </p:txBody>
      </p:sp>
      <p:sp>
        <p:nvSpPr>
          <p:cNvPr id="62" name="Google Shape;62;p1: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ca6c4a9396_0_89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04800" algn="l" rtl="0">
              <a:spcBef>
                <a:spcPts val="1134"/>
              </a:spcBef>
              <a:spcAft>
                <a:spcPts val="0"/>
              </a:spcAft>
              <a:buClr>
                <a:srgbClr val="0070BB"/>
              </a:buClr>
              <a:buSzPts val="1800"/>
              <a:buChar char="–"/>
            </a:pPr>
            <a:r>
              <a:rPr lang="en-GB" sz="2000"/>
              <a:t>Like in classical computer a bit is the smallest unit </a:t>
            </a:r>
            <a:endParaRPr sz="2000"/>
          </a:p>
          <a:p>
            <a:pPr marL="317500" lvl="1" indent="-317500" algn="l" rtl="0">
              <a:spcBef>
                <a:spcPts val="1134"/>
              </a:spcBef>
              <a:spcAft>
                <a:spcPts val="0"/>
              </a:spcAft>
              <a:buClr>
                <a:srgbClr val="0070BB"/>
              </a:buClr>
              <a:buSzPts val="2000"/>
              <a:buChar char="–"/>
            </a:pPr>
            <a:r>
              <a:rPr lang="en-GB" sz="2000"/>
              <a:t>Similarly in quantum we have qubits</a:t>
            </a:r>
            <a:endParaRPr sz="2000"/>
          </a:p>
          <a:p>
            <a:pPr marL="317500" lvl="1" indent="-317500" algn="l" rtl="0">
              <a:spcBef>
                <a:spcPts val="1134"/>
              </a:spcBef>
              <a:spcAft>
                <a:spcPts val="0"/>
              </a:spcAft>
              <a:buClr>
                <a:srgbClr val="0070BB"/>
              </a:buClr>
              <a:buSzPts val="2000"/>
              <a:buChar char="–"/>
            </a:pPr>
            <a:r>
              <a:rPr lang="en-GB" sz="2000"/>
              <a:t>They can be expressed in vector forms </a:t>
            </a:r>
            <a:endParaRPr sz="2000"/>
          </a:p>
        </p:txBody>
      </p:sp>
      <p:sp>
        <p:nvSpPr>
          <p:cNvPr id="198" name="Google Shape;198;gca6c4a9396_0_89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2"/>
        <p:cNvGrpSpPr/>
        <p:nvPr/>
      </p:nvGrpSpPr>
      <p:grpSpPr>
        <a:xfrm>
          <a:off x="0" y="0"/>
          <a:ext cx="0" cy="0"/>
          <a:chOff x="0" y="0"/>
          <a:chExt cx="0" cy="0"/>
        </a:xfrm>
      </p:grpSpPr>
      <p:sp>
        <p:nvSpPr>
          <p:cNvPr id="1633" name="Google Shape;1633;gca6c4a9396_0_130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400">
                <a:latin typeface="Arial"/>
                <a:ea typeface="Arial"/>
                <a:cs typeface="Arial"/>
                <a:sym typeface="Arial"/>
              </a:rPr>
              <a:t>And More Consumable </a:t>
            </a: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r>
              <a:rPr lang="en-GB">
                <a:highlight>
                  <a:srgbClr val="E4E8EE"/>
                </a:highlight>
                <a:latin typeface="Arial"/>
                <a:ea typeface="Arial"/>
                <a:cs typeface="Arial"/>
                <a:sym typeface="Arial"/>
              </a:rPr>
              <a:t>Quantum has a long way to go but it’s here and i’ts only going up</a:t>
            </a:r>
            <a:endParaRPr>
              <a:highlight>
                <a:srgbClr val="E4E8EE"/>
              </a:highlight>
              <a:latin typeface="Arial"/>
              <a:ea typeface="Arial"/>
              <a:cs typeface="Arial"/>
              <a:sym typeface="Arial"/>
            </a:endParaRPr>
          </a:p>
        </p:txBody>
      </p:sp>
      <p:sp>
        <p:nvSpPr>
          <p:cNvPr id="1634" name="Google Shape;1634;gca6c4a9396_0_130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0"/>
        <p:cNvGrpSpPr/>
        <p:nvPr/>
      </p:nvGrpSpPr>
      <p:grpSpPr>
        <a:xfrm>
          <a:off x="0" y="0"/>
          <a:ext cx="0" cy="0"/>
          <a:chOff x="0" y="0"/>
          <a:chExt cx="0" cy="0"/>
        </a:xfrm>
      </p:grpSpPr>
      <p:sp>
        <p:nvSpPr>
          <p:cNvPr id="1651" name="Google Shape;1651;p7:notes"/>
          <p:cNvSpPr txBox="1">
            <a:spLocks noGrp="1"/>
          </p:cNvSpPr>
          <p:nvPr>
            <p:ph type="body" idx="1"/>
          </p:nvPr>
        </p:nvSpPr>
        <p:spPr>
          <a:xfrm>
            <a:off x="987971" y="4724956"/>
            <a:ext cx="4908331" cy="4476274"/>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t>Any  Questions ??</a:t>
            </a:r>
            <a:endParaRPr sz="1600"/>
          </a:p>
        </p:txBody>
      </p:sp>
      <p:sp>
        <p:nvSpPr>
          <p:cNvPr id="1652" name="Google Shape;1652;p7: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ca6c4a9396_0_47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0" indent="0" algn="l" rtl="0">
              <a:spcBef>
                <a:spcPts val="1134"/>
              </a:spcBef>
              <a:spcAft>
                <a:spcPts val="0"/>
              </a:spcAft>
              <a:buNone/>
            </a:pPr>
            <a:r>
              <a:rPr lang="en-GB" sz="1600">
                <a:solidFill>
                  <a:srgbClr val="000000"/>
                </a:solidFill>
                <a:latin typeface="Times New Roman"/>
                <a:ea typeface="Times New Roman"/>
                <a:cs typeface="Times New Roman"/>
                <a:sym typeface="Times New Roman"/>
              </a:rPr>
              <a:t>We will also need to know some definitions </a:t>
            </a: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a:solidFill>
                <a:srgbClr val="000000"/>
              </a:solidFill>
              <a:latin typeface="Times New Roman"/>
              <a:ea typeface="Times New Roman"/>
              <a:cs typeface="Times New Roman"/>
              <a:sym typeface="Times New Roman"/>
            </a:endParaRPr>
          </a:p>
        </p:txBody>
      </p:sp>
      <p:sp>
        <p:nvSpPr>
          <p:cNvPr id="215" name="Google Shape;215;gca6c4a9396_0_47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ca6c4a9396_0_90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17500" algn="l" rtl="0">
              <a:spcBef>
                <a:spcPts val="1134"/>
              </a:spcBef>
              <a:spcAft>
                <a:spcPts val="0"/>
              </a:spcAft>
              <a:buClr>
                <a:srgbClr val="000000"/>
              </a:buClr>
              <a:buSzPts val="2000"/>
              <a:buChar char="–"/>
            </a:pPr>
            <a:r>
              <a:rPr lang="en-GB" sz="1600">
                <a:solidFill>
                  <a:srgbClr val="000000"/>
                </a:solidFill>
                <a:latin typeface="Times New Roman"/>
                <a:ea typeface="Times New Roman"/>
                <a:cs typeface="Times New Roman"/>
                <a:sym typeface="Times New Roman"/>
              </a:rPr>
              <a:t>Think Schrödinger’s cat, which can be dead or alive with some probability. Opening the box is “measuring” the state of the cat.</a:t>
            </a: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a:solidFill>
                <a:srgbClr val="000000"/>
              </a:solidFill>
              <a:latin typeface="Times New Roman"/>
              <a:ea typeface="Times New Roman"/>
              <a:cs typeface="Times New Roman"/>
              <a:sym typeface="Times New Roman"/>
            </a:endParaRPr>
          </a:p>
          <a:p>
            <a:pPr marL="317500" lvl="1" indent="-292100" algn="l" rtl="0">
              <a:spcBef>
                <a:spcPts val="1134"/>
              </a:spcBef>
              <a:spcAft>
                <a:spcPts val="0"/>
              </a:spcAft>
              <a:buClr>
                <a:srgbClr val="000000"/>
              </a:buClr>
              <a:buSzPts val="1600"/>
              <a:buFont typeface="Times New Roman"/>
              <a:buChar char="–"/>
            </a:pPr>
            <a:r>
              <a:rPr lang="en-GB" sz="1600">
                <a:solidFill>
                  <a:srgbClr val="000000"/>
                </a:solidFill>
                <a:latin typeface="Times New Roman"/>
                <a:ea typeface="Times New Roman"/>
                <a:cs typeface="Times New Roman"/>
                <a:sym typeface="Times New Roman"/>
              </a:rPr>
              <a:t>Englanglemnt: In this entangled quantum system if we measure the first qubit and it turns out</a:t>
            </a: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a:solidFill>
                  <a:srgbClr val="000000"/>
                </a:solidFill>
                <a:latin typeface="Times New Roman"/>
                <a:ea typeface="Times New Roman"/>
                <a:cs typeface="Times New Roman"/>
                <a:sym typeface="Times New Roman"/>
              </a:rPr>
              <a:t>to be in state |0i, the second qubit would automatically collapse to state |0i</a:t>
            </a: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a:solidFill>
                  <a:srgbClr val="000000"/>
                </a:solidFill>
                <a:latin typeface="Times New Roman"/>
                <a:ea typeface="Times New Roman"/>
                <a:cs typeface="Times New Roman"/>
                <a:sym typeface="Times New Roman"/>
              </a:rPr>
              <a:t>as well, similarly if the first qubit is measured to be in state |1i, the second</a:t>
            </a: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a:solidFill>
                  <a:srgbClr val="000000"/>
                </a:solidFill>
                <a:latin typeface="Times New Roman"/>
                <a:ea typeface="Times New Roman"/>
                <a:cs typeface="Times New Roman"/>
                <a:sym typeface="Times New Roman"/>
              </a:rPr>
              <a:t>qubit would immediately collapse to |1i as well.</a:t>
            </a: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a:solidFill>
                <a:srgbClr val="000000"/>
              </a:solidFill>
              <a:latin typeface="Times New Roman"/>
              <a:ea typeface="Times New Roman"/>
              <a:cs typeface="Times New Roman"/>
              <a:sym typeface="Times New Roman"/>
            </a:endParaRPr>
          </a:p>
        </p:txBody>
      </p:sp>
      <p:sp>
        <p:nvSpPr>
          <p:cNvPr id="230" name="Google Shape;230;gca6c4a9396_0_909: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ca6c4a9396_0_92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17500" algn="l" rtl="0">
              <a:spcBef>
                <a:spcPts val="1134"/>
              </a:spcBef>
              <a:spcAft>
                <a:spcPts val="0"/>
              </a:spcAft>
              <a:buClr>
                <a:srgbClr val="000000"/>
              </a:buClr>
              <a:buSzPts val="2000"/>
              <a:buChar char="–"/>
            </a:pPr>
            <a:r>
              <a:rPr lang="en-GB" sz="1600">
                <a:solidFill>
                  <a:srgbClr val="000000"/>
                </a:solidFill>
                <a:latin typeface="Times New Roman"/>
                <a:ea typeface="Times New Roman"/>
                <a:cs typeface="Times New Roman"/>
                <a:sym typeface="Times New Roman"/>
              </a:rPr>
              <a:t>Think Schrödinger’s cat, which can be dead or alive with some probability. Opening the box is “measuring” the state of the cat.</a:t>
            </a: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a:solidFill>
                <a:srgbClr val="000000"/>
              </a:solidFill>
              <a:latin typeface="Times New Roman"/>
              <a:ea typeface="Times New Roman"/>
              <a:cs typeface="Times New Roman"/>
              <a:sym typeface="Times New Roman"/>
            </a:endParaRPr>
          </a:p>
          <a:p>
            <a:pPr marL="317500" lvl="1" indent="-292100" algn="l" rtl="0">
              <a:spcBef>
                <a:spcPts val="1134"/>
              </a:spcBef>
              <a:spcAft>
                <a:spcPts val="0"/>
              </a:spcAft>
              <a:buClr>
                <a:srgbClr val="000000"/>
              </a:buClr>
              <a:buSzPts val="1600"/>
              <a:buFont typeface="Times New Roman"/>
              <a:buChar char="–"/>
            </a:pPr>
            <a:r>
              <a:rPr lang="en-GB" sz="1600">
                <a:solidFill>
                  <a:srgbClr val="000000"/>
                </a:solidFill>
                <a:latin typeface="Times New Roman"/>
                <a:ea typeface="Times New Roman"/>
                <a:cs typeface="Times New Roman"/>
                <a:sym typeface="Times New Roman"/>
              </a:rPr>
              <a:t>Englanglemnt: In this entangled quantum system if we measure the first qubit and it turns out</a:t>
            </a: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a:solidFill>
                  <a:srgbClr val="000000"/>
                </a:solidFill>
                <a:latin typeface="Times New Roman"/>
                <a:ea typeface="Times New Roman"/>
                <a:cs typeface="Times New Roman"/>
                <a:sym typeface="Times New Roman"/>
              </a:rPr>
              <a:t>to be in state |0i, the second qubit would automatically collapse to state |0i</a:t>
            </a: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a:solidFill>
                  <a:srgbClr val="000000"/>
                </a:solidFill>
                <a:latin typeface="Times New Roman"/>
                <a:ea typeface="Times New Roman"/>
                <a:cs typeface="Times New Roman"/>
                <a:sym typeface="Times New Roman"/>
              </a:rPr>
              <a:t>as well, similarly if the first qubit is measured to be in state |1i, the second</a:t>
            </a: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a:solidFill>
                  <a:srgbClr val="000000"/>
                </a:solidFill>
                <a:latin typeface="Times New Roman"/>
                <a:ea typeface="Times New Roman"/>
                <a:cs typeface="Times New Roman"/>
                <a:sym typeface="Times New Roman"/>
              </a:rPr>
              <a:t>qubit would immediately collapse to |1i as well.</a:t>
            </a: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a:solidFill>
                <a:srgbClr val="000000"/>
              </a:solidFill>
              <a:latin typeface="Times New Roman"/>
              <a:ea typeface="Times New Roman"/>
              <a:cs typeface="Times New Roman"/>
              <a:sym typeface="Times New Roman"/>
            </a:endParaRPr>
          </a:p>
          <a:p>
            <a:pPr marL="0" lvl="0" indent="457200" algn="l" rtl="0">
              <a:spcBef>
                <a:spcPts val="1134"/>
              </a:spcBef>
              <a:spcAft>
                <a:spcPts val="0"/>
              </a:spcAft>
              <a:buNone/>
            </a:pPr>
            <a:r>
              <a:rPr lang="en-GB" sz="1600">
                <a:latin typeface="Times New Roman"/>
                <a:ea typeface="Times New Roman"/>
                <a:cs typeface="Times New Roman"/>
                <a:sym typeface="Times New Roman"/>
              </a:rPr>
              <a:t>Opening the box is “measuring” the state of the cat.</a:t>
            </a:r>
            <a:endParaRPr sz="1600">
              <a:latin typeface="Times New Roman"/>
              <a:ea typeface="Times New Roman"/>
              <a:cs typeface="Times New Roman"/>
              <a:sym typeface="Times New Roman"/>
            </a:endParaRPr>
          </a:p>
          <a:p>
            <a:pPr marL="317500" lvl="0" indent="0" algn="l" rtl="0">
              <a:spcBef>
                <a:spcPts val="1134"/>
              </a:spcBef>
              <a:spcAft>
                <a:spcPts val="0"/>
              </a:spcAft>
              <a:buNone/>
            </a:pP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a:solidFill>
                <a:srgbClr val="000000"/>
              </a:solidFill>
              <a:latin typeface="Times New Roman"/>
              <a:ea typeface="Times New Roman"/>
              <a:cs typeface="Times New Roman"/>
              <a:sym typeface="Times New Roman"/>
            </a:endParaRPr>
          </a:p>
        </p:txBody>
      </p:sp>
      <p:sp>
        <p:nvSpPr>
          <p:cNvPr id="246" name="Google Shape;246;gca6c4a9396_0_92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ca6c4a9396_0_45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17500" algn="l" rtl="0">
              <a:spcBef>
                <a:spcPts val="1134"/>
              </a:spcBef>
              <a:spcAft>
                <a:spcPts val="0"/>
              </a:spcAft>
              <a:buClr>
                <a:srgbClr val="0070BB"/>
              </a:buClr>
              <a:buSzPts val="1800"/>
              <a:buChar char="–"/>
            </a:pPr>
            <a:r>
              <a:rPr lang="en-GB" sz="2000"/>
              <a:t>Hadamard gate: </a:t>
            </a:r>
            <a:r>
              <a:rPr lang="en-GB" sz="1700"/>
              <a:t>One of the most frequently used quantum gate </a:t>
            </a:r>
            <a:endParaRPr sz="1700"/>
          </a:p>
          <a:p>
            <a:pPr marL="317500" lvl="1" indent="-298450" algn="l" rtl="0">
              <a:spcBef>
                <a:spcPts val="1134"/>
              </a:spcBef>
              <a:spcAft>
                <a:spcPts val="0"/>
              </a:spcAft>
              <a:buClr>
                <a:srgbClr val="0070BB"/>
              </a:buClr>
              <a:buSzPts val="1500"/>
              <a:buChar char="–"/>
            </a:pPr>
            <a:r>
              <a:rPr lang="en-GB" sz="1700"/>
              <a:t>gate. It puts a qubit in equal superposition of |0&gt; and |1&gt;. → turns a classical bit into a quantum bit </a:t>
            </a:r>
            <a:endParaRPr sz="1700"/>
          </a:p>
          <a:p>
            <a:pPr marL="317500" lvl="1" indent="-317500" algn="l" rtl="0">
              <a:spcBef>
                <a:spcPts val="1134"/>
              </a:spcBef>
              <a:spcAft>
                <a:spcPts val="0"/>
              </a:spcAft>
              <a:buClr>
                <a:srgbClr val="0070BB"/>
              </a:buClr>
              <a:buSzPts val="1800"/>
              <a:buChar char="–"/>
            </a:pPr>
            <a:r>
              <a:rPr lang="en-GB" sz="2000"/>
              <a:t>Toffoli: </a:t>
            </a:r>
            <a:r>
              <a:rPr lang="en-GB" sz="1400"/>
              <a:t>Toffoli or double controlled NOT gate is a 3 qubit gate, in which</a:t>
            </a:r>
            <a:endParaRPr sz="1400"/>
          </a:p>
          <a:p>
            <a:pPr marL="317500" lvl="0" indent="0" algn="l" rtl="0">
              <a:spcBef>
                <a:spcPts val="1134"/>
              </a:spcBef>
              <a:spcAft>
                <a:spcPts val="0"/>
              </a:spcAft>
              <a:buNone/>
            </a:pPr>
            <a:r>
              <a:rPr lang="en-GB" sz="1400"/>
              <a:t>two qubits act as control and the third qubit act as target. If both of the control</a:t>
            </a:r>
            <a:endParaRPr sz="1400"/>
          </a:p>
          <a:p>
            <a:pPr marL="317500" lvl="0" indent="0" algn="l" rtl="0">
              <a:spcBef>
                <a:spcPts val="1134"/>
              </a:spcBef>
              <a:spcAft>
                <a:spcPts val="0"/>
              </a:spcAft>
              <a:buNone/>
            </a:pPr>
            <a:r>
              <a:rPr lang="en-GB" sz="1400"/>
              <a:t>qubits are in state |1i then the target qubit is flipped and the control qubits</a:t>
            </a:r>
            <a:endParaRPr sz="1400"/>
          </a:p>
          <a:p>
            <a:pPr marL="317500" lvl="0" indent="0" algn="l" rtl="0">
              <a:spcBef>
                <a:spcPts val="1134"/>
              </a:spcBef>
              <a:spcAft>
                <a:spcPts val="0"/>
              </a:spcAft>
              <a:buNone/>
            </a:pPr>
            <a:r>
              <a:rPr lang="en-GB" sz="1400"/>
              <a:t>remain unchanged.</a:t>
            </a:r>
            <a:endParaRPr sz="1400"/>
          </a:p>
          <a:p>
            <a:pPr marL="317500" lvl="1" indent="-317500" algn="l" rtl="0">
              <a:spcBef>
                <a:spcPts val="1134"/>
              </a:spcBef>
              <a:spcAft>
                <a:spcPts val="0"/>
              </a:spcAft>
              <a:buClr>
                <a:srgbClr val="0070BB"/>
              </a:buClr>
              <a:buSzPts val="1800"/>
              <a:buChar char="–"/>
            </a:pPr>
            <a:r>
              <a:rPr lang="en-GB" sz="2000"/>
              <a:t>Controlled NOT: </a:t>
            </a:r>
            <a:r>
              <a:rPr lang="en-GB" sz="1400"/>
              <a:t>A controlled NOT gate is 2 qubit gate, where one qubit</a:t>
            </a:r>
            <a:endParaRPr sz="1400"/>
          </a:p>
          <a:p>
            <a:pPr marL="317500" lvl="0" indent="0" algn="l" rtl="0">
              <a:spcBef>
                <a:spcPts val="1134"/>
              </a:spcBef>
              <a:spcAft>
                <a:spcPts val="0"/>
              </a:spcAft>
              <a:buNone/>
            </a:pPr>
            <a:r>
              <a:rPr lang="en-GB" sz="1400"/>
              <a:t>acts as control and the other acts as target qubit. If the control qubit is in state</a:t>
            </a:r>
            <a:endParaRPr sz="1400"/>
          </a:p>
          <a:p>
            <a:pPr marL="317500" lvl="0" indent="0" algn="l" rtl="0">
              <a:spcBef>
                <a:spcPts val="1134"/>
              </a:spcBef>
              <a:spcAft>
                <a:spcPts val="0"/>
              </a:spcAft>
              <a:buNone/>
            </a:pPr>
            <a:r>
              <a:rPr lang="en-GB" sz="1400"/>
              <a:t>|1&gt; the target qubit is flipped and the control qubit remains unchanged.</a:t>
            </a:r>
            <a:endParaRPr sz="1400"/>
          </a:p>
          <a:p>
            <a:pPr marL="317500" lvl="1" indent="-279400" algn="l" rtl="0">
              <a:spcBef>
                <a:spcPts val="1134"/>
              </a:spcBef>
              <a:spcAft>
                <a:spcPts val="0"/>
              </a:spcAft>
              <a:buClr>
                <a:srgbClr val="0070BB"/>
              </a:buClr>
              <a:buSzPts val="1200"/>
              <a:buChar char="–"/>
            </a:pPr>
            <a:r>
              <a:rPr lang="en-GB" sz="1400"/>
              <a:t> </a:t>
            </a:r>
            <a:endParaRPr sz="1400"/>
          </a:p>
          <a:p>
            <a:pPr marL="317500" lvl="1" indent="-317500" algn="l" rtl="0">
              <a:spcBef>
                <a:spcPts val="1134"/>
              </a:spcBef>
              <a:spcAft>
                <a:spcPts val="0"/>
              </a:spcAft>
              <a:buClr>
                <a:srgbClr val="0070BB"/>
              </a:buClr>
              <a:buSzPts val="1800"/>
              <a:buChar char="–"/>
            </a:pPr>
            <a:r>
              <a:rPr lang="en-GB" sz="2000"/>
              <a:t>Rotation Y: Ry gate rotates the qubit along the y axis to the specified angle θ,</a:t>
            </a:r>
            <a:endParaRPr sz="2000"/>
          </a:p>
          <a:p>
            <a:pPr marL="317500" lvl="1" indent="-317500" algn="l" rtl="0">
              <a:spcBef>
                <a:spcPts val="1134"/>
              </a:spcBef>
              <a:spcAft>
                <a:spcPts val="0"/>
              </a:spcAft>
              <a:buClr>
                <a:srgbClr val="0070BB"/>
              </a:buClr>
              <a:buSzPts val="1800"/>
              <a:buChar char="–"/>
            </a:pPr>
            <a:r>
              <a:rPr lang="en-GB" sz="2000"/>
              <a:t>NOT: A quantum NOT gate flips the probabilities of state |0&gt; and |1&gt;</a:t>
            </a:r>
            <a:endParaRPr sz="2000"/>
          </a:p>
          <a:p>
            <a:pPr marL="317500" lvl="1" indent="-317500" algn="l" rtl="0">
              <a:spcBef>
                <a:spcPts val="1134"/>
              </a:spcBef>
              <a:spcAft>
                <a:spcPts val="0"/>
              </a:spcAft>
              <a:buClr>
                <a:srgbClr val="0070BB"/>
              </a:buClr>
              <a:buSzPts val="1800"/>
              <a:buChar char="–"/>
            </a:pPr>
            <a:r>
              <a:rPr lang="en-GB" sz="2000"/>
              <a:t>			</a:t>
            </a:r>
            <a:endParaRPr sz="2000"/>
          </a:p>
          <a:p>
            <a:pPr marL="0" lvl="0" indent="0" algn="l" rtl="0">
              <a:spcBef>
                <a:spcPts val="1134"/>
              </a:spcBef>
              <a:spcAft>
                <a:spcPts val="0"/>
              </a:spcAft>
              <a:buNone/>
            </a:pPr>
            <a:r>
              <a:rPr lang="en-GB" sz="2000"/>
              <a:t>Need to include : SWAP gate</a:t>
            </a:r>
            <a:endParaRPr sz="2000"/>
          </a:p>
          <a:p>
            <a:pPr marL="0" lvl="0" indent="0" algn="l" rtl="0">
              <a:spcBef>
                <a:spcPts val="1134"/>
              </a:spcBef>
              <a:spcAft>
                <a:spcPts val="0"/>
              </a:spcAft>
              <a:buNone/>
            </a:pPr>
            <a:endParaRPr sz="2000"/>
          </a:p>
        </p:txBody>
      </p:sp>
      <p:sp>
        <p:nvSpPr>
          <p:cNvPr id="262" name="Google Shape;262;gca6c4a9396_0_45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ca26c39f1d_0_108: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500"/>
              <a:t>We know what quantum gates look like</a:t>
            </a:r>
            <a:endParaRPr sz="1500"/>
          </a:p>
          <a:p>
            <a:pPr marL="0" lvl="0" indent="0" algn="l" rtl="0">
              <a:spcBef>
                <a:spcPts val="0"/>
              </a:spcBef>
              <a:spcAft>
                <a:spcPts val="0"/>
              </a:spcAft>
              <a:buNone/>
            </a:pPr>
            <a:r>
              <a:rPr lang="en-GB" sz="1500"/>
              <a:t>What superposition is ana engalement </a:t>
            </a:r>
            <a:endParaRPr sz="1500"/>
          </a:p>
        </p:txBody>
      </p:sp>
      <p:sp>
        <p:nvSpPr>
          <p:cNvPr id="279" name="Google Shape;279;gca26c39f1d_0_108: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ca6c4a9396_0_93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5" name="Google Shape;295;gca6c4a9396_0_939: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ca6c4a9396_0_95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1" name="Google Shape;311;gca6c4a9396_0_95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ca6c4a9396_0_96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7" name="Google Shape;327;gca6c4a9396_0_969: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ca26c39f1d_0_12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KNN is a supervised learning algorithm used for classification and regression problem.</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It makes predictions by learning from the past available data.</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KNN Algorithm is based on </a:t>
            </a:r>
            <a:r>
              <a:rPr lang="en-GB" sz="1600" b="1">
                <a:solidFill>
                  <a:srgbClr val="292929"/>
                </a:solidFill>
                <a:highlight>
                  <a:srgbClr val="FFFFFF"/>
                </a:highlight>
                <a:latin typeface="Georgia"/>
                <a:ea typeface="Georgia"/>
                <a:cs typeface="Georgia"/>
                <a:sym typeface="Georgia"/>
              </a:rPr>
              <a:t>feature similarity</a:t>
            </a:r>
            <a:r>
              <a:rPr lang="en-GB" sz="1600">
                <a:solidFill>
                  <a:srgbClr val="292929"/>
                </a:solidFill>
                <a:highlight>
                  <a:srgbClr val="FFFFFF"/>
                </a:highlight>
                <a:latin typeface="Georgia"/>
                <a:ea typeface="Georgia"/>
                <a:cs typeface="Georgia"/>
                <a:sym typeface="Georgia"/>
              </a:rPr>
              <a:t>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Now we’ll break down each component and explore it further</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p:txBody>
      </p:sp>
      <p:sp>
        <p:nvSpPr>
          <p:cNvPr id="343" name="Google Shape;343;gca26c39f1d_0_12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ca26c39f1d_0_1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1134"/>
              </a:spcBef>
              <a:spcAft>
                <a:spcPts val="0"/>
              </a:spcAft>
              <a:buNone/>
            </a:pPr>
            <a:endParaRPr sz="2000"/>
          </a:p>
        </p:txBody>
      </p:sp>
      <p:sp>
        <p:nvSpPr>
          <p:cNvPr id="68" name="Google Shape;68;gca26c39f1d_0_15: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ca6c4a9396_0_98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KNN is a supervised learning algorithm used for classification and regression problem.</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It makes predictions by learning from the past available data.</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KNN Algorithm is based on </a:t>
            </a:r>
            <a:r>
              <a:rPr lang="en-GB" sz="1600" b="1">
                <a:solidFill>
                  <a:srgbClr val="292929"/>
                </a:solidFill>
                <a:highlight>
                  <a:srgbClr val="FFFFFF"/>
                </a:highlight>
                <a:latin typeface="Georgia"/>
                <a:ea typeface="Georgia"/>
                <a:cs typeface="Georgia"/>
                <a:sym typeface="Georgia"/>
              </a:rPr>
              <a:t>feature similarity</a:t>
            </a:r>
            <a:r>
              <a:rPr lang="en-GB" sz="1600">
                <a:solidFill>
                  <a:srgbClr val="292929"/>
                </a:solidFill>
                <a:highlight>
                  <a:srgbClr val="FFFFFF"/>
                </a:highlight>
                <a:latin typeface="Georgia"/>
                <a:ea typeface="Georgia"/>
                <a:cs typeface="Georgia"/>
                <a:sym typeface="Georgia"/>
              </a:rPr>
              <a:t>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Now we’ll break down each component and explore it further</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p:txBody>
      </p:sp>
      <p:sp>
        <p:nvSpPr>
          <p:cNvPr id="358" name="Google Shape;358;gca6c4a9396_0_98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ca6c4a9396_0_100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Now we can see what it looks like for quanum computers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Now we’ll break down each component and explore it further</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We will put all our gates into superspotsion</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Then apply to additions</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Then an OR operatioo</a:t>
            </a:r>
            <a:endParaRPr sz="1600">
              <a:solidFill>
                <a:srgbClr val="292929"/>
              </a:solidFill>
              <a:highlight>
                <a:srgbClr val="FFFFFF"/>
              </a:highlight>
              <a:latin typeface="Georgia"/>
              <a:ea typeface="Georgia"/>
              <a:cs typeface="Georgia"/>
              <a:sym typeface="Georgia"/>
            </a:endParaRPr>
          </a:p>
        </p:txBody>
      </p:sp>
      <p:sp>
        <p:nvSpPr>
          <p:cNvPr id="374" name="Google Shape;374;gca6c4a9396_0_100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ca26c39f1d_0_14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Just some house keeping ..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1134"/>
              </a:spcBef>
              <a:spcAft>
                <a:spcPts val="0"/>
              </a:spcAft>
              <a:buClr>
                <a:schemeClr val="dk1"/>
              </a:buClr>
              <a:buSzPts val="1100"/>
              <a:buFont typeface="Arial"/>
              <a:buNone/>
            </a:pPr>
            <a:r>
              <a:rPr lang="en-GB" sz="1500"/>
              <a:t>Hamming Distance : metric the use for measuring similarity. It’s just a traditional XOR </a:t>
            </a:r>
            <a:endParaRPr sz="1500"/>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p:txBody>
      </p:sp>
      <p:sp>
        <p:nvSpPr>
          <p:cNvPr id="391" name="Google Shape;391;gca26c39f1d_0_146: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ca26c39f1d_0_16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p:txBody>
      </p:sp>
      <p:sp>
        <p:nvSpPr>
          <p:cNvPr id="407" name="Google Shape;407;gca26c39f1d_0_16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ca26c39f1d_0_18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What the ID gate means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Now that we have put or training dtat an the qubit we will apply to the data into a quantum state </a:t>
            </a:r>
            <a:endParaRPr sz="1600">
              <a:solidFill>
                <a:srgbClr val="292929"/>
              </a:solidFill>
              <a:highlight>
                <a:srgbClr val="FFFFFF"/>
              </a:highlight>
              <a:latin typeface="Georgia"/>
              <a:ea typeface="Georgia"/>
              <a:cs typeface="Georgia"/>
              <a:sym typeface="Georgia"/>
            </a:endParaRPr>
          </a:p>
        </p:txBody>
      </p:sp>
      <p:sp>
        <p:nvSpPr>
          <p:cNvPr id="426" name="Google Shape;426;gca26c39f1d_0_186: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ca26c39f1d_0_20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We will now put them into superpsotion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Re-explain CNOT →</a:t>
            </a:r>
            <a:r>
              <a:rPr lang="en-GB" sz="2000">
                <a:solidFill>
                  <a:srgbClr val="292929"/>
                </a:solidFill>
                <a:highlight>
                  <a:srgbClr val="FFFFFF"/>
                </a:highlight>
                <a:latin typeface="Georgia"/>
                <a:ea typeface="Georgia"/>
                <a:cs typeface="Georgia"/>
                <a:sym typeface="Georgia"/>
              </a:rPr>
              <a:t> </a:t>
            </a:r>
            <a:r>
              <a:rPr lang="en-GB" sz="1250">
                <a:highlight>
                  <a:srgbClr val="E4E8EE"/>
                </a:highlight>
                <a:latin typeface="Arial"/>
                <a:ea typeface="Arial"/>
                <a:cs typeface="Arial"/>
                <a:sym typeface="Arial"/>
              </a:rPr>
              <a:t>acts on a pair of qubits, with one acting as ‘control’ ( q0 &amp; q1)) and the</a:t>
            </a:r>
            <a:endParaRPr sz="1250">
              <a:highlight>
                <a:srgbClr val="E4E8EE"/>
              </a:highlight>
              <a:latin typeface="Arial"/>
              <a:ea typeface="Arial"/>
              <a:cs typeface="Arial"/>
              <a:sym typeface="Arial"/>
            </a:endParaRPr>
          </a:p>
          <a:p>
            <a:pPr marL="0" lvl="0" indent="0" algn="l" rtl="0">
              <a:spcBef>
                <a:spcPts val="0"/>
              </a:spcBef>
              <a:spcAft>
                <a:spcPts val="0"/>
              </a:spcAft>
              <a:buNone/>
            </a:pPr>
            <a:r>
              <a:rPr lang="en-GB" sz="1250">
                <a:highlight>
                  <a:srgbClr val="E4E8EE"/>
                </a:highlight>
                <a:latin typeface="Arial"/>
                <a:ea typeface="Arial"/>
                <a:cs typeface="Arial"/>
                <a:sym typeface="Arial"/>
              </a:rPr>
              <a:t>other as ‘target’. It performs a NOT on the target whenever the control is in state |1   </a:t>
            </a:r>
            <a:endParaRPr sz="1250">
              <a:highlight>
                <a:srgbClr val="E4E8EE"/>
              </a:highlight>
              <a:latin typeface="Arial"/>
              <a:ea typeface="Arial"/>
              <a:cs typeface="Arial"/>
              <a:sym typeface="Arial"/>
            </a:endParaRPr>
          </a:p>
          <a:p>
            <a:pPr marL="0" lvl="0" indent="0" algn="l" rtl="0">
              <a:spcBef>
                <a:spcPts val="0"/>
              </a:spcBef>
              <a:spcAft>
                <a:spcPts val="0"/>
              </a:spcAft>
              <a:buNone/>
            </a:pPr>
            <a:endParaRPr sz="125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600">
                <a:solidFill>
                  <a:srgbClr val="292929"/>
                </a:solidFill>
                <a:highlight>
                  <a:srgbClr val="FFFFFF"/>
                </a:highlight>
                <a:latin typeface="Georgia"/>
                <a:ea typeface="Georgia"/>
                <a:cs typeface="Georgia"/>
                <a:sym typeface="Georgia"/>
              </a:rPr>
              <a:t>***Say above after the first paragraph but before the entanglement ***</a:t>
            </a:r>
            <a:endParaRPr sz="1250">
              <a:highlight>
                <a:srgbClr val="E4E8EE"/>
              </a:highlight>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None/>
            </a:pPr>
            <a:r>
              <a:rPr lang="en-GB" sz="1700">
                <a:latin typeface="Arial"/>
                <a:ea typeface="Arial"/>
                <a:cs typeface="Arial"/>
                <a:sym typeface="Arial"/>
              </a:rPr>
              <a:t>------------------------</a:t>
            </a:r>
            <a:endParaRPr sz="1700">
              <a:latin typeface="Arial"/>
              <a:ea typeface="Arial"/>
              <a:cs typeface="Arial"/>
              <a:sym typeface="Arial"/>
            </a:endParaRPr>
          </a:p>
          <a:p>
            <a:pPr marL="0" lvl="0" indent="0" algn="l" rtl="0">
              <a:lnSpc>
                <a:spcPct val="115000"/>
              </a:lnSpc>
              <a:spcBef>
                <a:spcPts val="0"/>
              </a:spcBef>
              <a:spcAft>
                <a:spcPts val="0"/>
              </a:spcAft>
              <a:buNone/>
            </a:pPr>
            <a:endParaRPr sz="1700">
              <a:latin typeface="Arial"/>
              <a:ea typeface="Arial"/>
              <a:cs typeface="Arial"/>
              <a:sym typeface="Arial"/>
            </a:endParaRPr>
          </a:p>
          <a:p>
            <a:pPr marL="0" lvl="0" indent="0" algn="l" rtl="0">
              <a:lnSpc>
                <a:spcPct val="115000"/>
              </a:lnSpc>
              <a:spcBef>
                <a:spcPts val="0"/>
              </a:spcBef>
              <a:spcAft>
                <a:spcPts val="0"/>
              </a:spcAft>
              <a:buNone/>
            </a:pPr>
            <a:r>
              <a:rPr lang="en-GB" sz="1700">
                <a:latin typeface="Arial"/>
                <a:ea typeface="Arial"/>
                <a:cs typeface="Arial"/>
                <a:sym typeface="Arial"/>
              </a:rPr>
              <a:t>*** Say below at end **</a:t>
            </a:r>
            <a:endParaRPr sz="1700">
              <a:latin typeface="Arial"/>
              <a:ea typeface="Arial"/>
              <a:cs typeface="Arial"/>
              <a:sym typeface="Arial"/>
            </a:endParaRPr>
          </a:p>
          <a:p>
            <a:pPr marL="0" lvl="0" indent="0" algn="l" rtl="0">
              <a:lnSpc>
                <a:spcPct val="115000"/>
              </a:lnSpc>
              <a:spcBef>
                <a:spcPts val="0"/>
              </a:spcBef>
              <a:spcAft>
                <a:spcPts val="0"/>
              </a:spcAft>
              <a:buNone/>
            </a:pPr>
            <a:r>
              <a:rPr lang="en-GB" sz="1700">
                <a:latin typeface="Arial"/>
                <a:ea typeface="Arial"/>
                <a:cs typeface="Arial"/>
                <a:sym typeface="Arial"/>
              </a:rPr>
              <a:t>We are trying to mirror their states into the q2 and q3 that we will use later → we’ll call them d </a:t>
            </a:r>
            <a:endParaRPr sz="17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p:txBody>
      </p:sp>
      <p:sp>
        <p:nvSpPr>
          <p:cNvPr id="447" name="Google Shape;447;gca26c39f1d_0_205: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ca26c39f1d_0_22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p:txBody>
      </p:sp>
      <p:sp>
        <p:nvSpPr>
          <p:cNvPr id="468" name="Google Shape;468;gca26c39f1d_0_225: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ca26c39f1d_0_26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GB" sz="1300">
                <a:latin typeface="Arial"/>
                <a:ea typeface="Arial"/>
                <a:cs typeface="Arial"/>
                <a:sym typeface="Arial"/>
              </a:rPr>
              <a:t>***Say below before begin ****</a:t>
            </a:r>
            <a:endParaRPr sz="1300">
              <a:latin typeface="Arial"/>
              <a:ea typeface="Arial"/>
              <a:cs typeface="Arial"/>
              <a:sym typeface="Arial"/>
            </a:endParaRPr>
          </a:p>
          <a:p>
            <a:pPr marL="0" lvl="0" indent="0" algn="l" rtl="0">
              <a:lnSpc>
                <a:spcPct val="115000"/>
              </a:lnSpc>
              <a:spcBef>
                <a:spcPts val="0"/>
              </a:spcBef>
              <a:spcAft>
                <a:spcPts val="0"/>
              </a:spcAft>
              <a:buNone/>
            </a:pPr>
            <a:r>
              <a:rPr lang="en-GB" sz="1300">
                <a:latin typeface="Arial"/>
                <a:ea typeface="Arial"/>
                <a:cs typeface="Arial"/>
                <a:sym typeface="Arial"/>
              </a:rPr>
              <a:t>Following them same paper </a:t>
            </a:r>
            <a:endParaRPr sz="1300">
              <a:latin typeface="Arial"/>
              <a:ea typeface="Arial"/>
              <a:cs typeface="Arial"/>
              <a:sym typeface="Arial"/>
            </a:endParaRPr>
          </a:p>
          <a:p>
            <a:pPr marL="0" lvl="0" indent="0" algn="l" rtl="0">
              <a:lnSpc>
                <a:spcPct val="115000"/>
              </a:lnSpc>
              <a:spcBef>
                <a:spcPts val="0"/>
              </a:spcBef>
              <a:spcAft>
                <a:spcPts val="0"/>
              </a:spcAft>
              <a:buNone/>
            </a:pPr>
            <a:r>
              <a:rPr lang="en-GB" sz="1300">
                <a:latin typeface="Arial"/>
                <a:ea typeface="Arial"/>
                <a:cs typeface="Arial"/>
                <a:sym typeface="Arial"/>
              </a:rPr>
              <a:t>We will first need to create and addition </a:t>
            </a:r>
            <a:endParaRPr sz="1300">
              <a:latin typeface="Arial"/>
              <a:ea typeface="Arial"/>
              <a:cs typeface="Arial"/>
              <a:sym typeface="Arial"/>
            </a:endParaRPr>
          </a:p>
          <a:p>
            <a:pPr marL="0" lvl="0" indent="0" algn="l" rtl="0">
              <a:lnSpc>
                <a:spcPct val="115000"/>
              </a:lnSpc>
              <a:spcBef>
                <a:spcPts val="0"/>
              </a:spcBef>
              <a:spcAft>
                <a:spcPts val="0"/>
              </a:spcAft>
              <a:buNone/>
            </a:pPr>
            <a:endParaRPr sz="1300">
              <a:latin typeface="Arial"/>
              <a:ea typeface="Arial"/>
              <a:cs typeface="Arial"/>
              <a:sym typeface="Arial"/>
            </a:endParaRPr>
          </a:p>
          <a:p>
            <a:pPr marL="0" lvl="0" indent="0" algn="l" rtl="0">
              <a:lnSpc>
                <a:spcPct val="115000"/>
              </a:lnSpc>
              <a:spcBef>
                <a:spcPts val="0"/>
              </a:spcBef>
              <a:spcAft>
                <a:spcPts val="0"/>
              </a:spcAft>
              <a:buNone/>
            </a:pPr>
            <a:r>
              <a:rPr lang="en-GB" sz="1300">
                <a:latin typeface="Arial"/>
                <a:ea typeface="Arial"/>
                <a:cs typeface="Arial"/>
                <a:sym typeface="Arial"/>
              </a:rPr>
              <a:t>With q2 and q3 being our d0 and d1</a:t>
            </a:r>
            <a:endParaRPr sz="1300">
              <a:latin typeface="Arial"/>
              <a:ea typeface="Arial"/>
              <a:cs typeface="Arial"/>
              <a:sym typeface="Arial"/>
            </a:endParaRPr>
          </a:p>
          <a:p>
            <a:pPr marL="0" lvl="0" indent="0" algn="l" rtl="0">
              <a:lnSpc>
                <a:spcPct val="115000"/>
              </a:lnSpc>
              <a:spcBef>
                <a:spcPts val="0"/>
              </a:spcBef>
              <a:spcAft>
                <a:spcPts val="0"/>
              </a:spcAft>
              <a:buNone/>
            </a:pPr>
            <a:endParaRPr sz="1300">
              <a:latin typeface="Arial"/>
              <a:ea typeface="Arial"/>
              <a:cs typeface="Arial"/>
              <a:sym typeface="Arial"/>
            </a:endParaRPr>
          </a:p>
          <a:p>
            <a:pPr marL="0" lvl="0" indent="0" algn="l" rtl="0">
              <a:lnSpc>
                <a:spcPct val="115000"/>
              </a:lnSpc>
              <a:spcBef>
                <a:spcPts val="0"/>
              </a:spcBef>
              <a:spcAft>
                <a:spcPts val="0"/>
              </a:spcAft>
              <a:buNone/>
            </a:pPr>
            <a:r>
              <a:rPr lang="en-GB" sz="1300">
                <a:latin typeface="Arial"/>
                <a:ea typeface="Arial"/>
                <a:cs typeface="Arial"/>
                <a:sym typeface="Arial"/>
              </a:rPr>
              <a:t>We will add a0+ a1 = d0 and a0+ a1 = d1 </a:t>
            </a:r>
            <a:endParaRPr sz="1300">
              <a:latin typeface="Arial"/>
              <a:ea typeface="Arial"/>
              <a:cs typeface="Arial"/>
              <a:sym typeface="Arial"/>
            </a:endParaRPr>
          </a:p>
          <a:p>
            <a:pPr marL="0" lvl="0" indent="0" algn="l" rtl="0">
              <a:lnSpc>
                <a:spcPct val="115000"/>
              </a:lnSpc>
              <a:spcBef>
                <a:spcPts val="0"/>
              </a:spcBef>
              <a:spcAft>
                <a:spcPts val="0"/>
              </a:spcAft>
              <a:buNone/>
            </a:pPr>
            <a:endParaRPr sz="1300">
              <a:latin typeface="Arial"/>
              <a:ea typeface="Arial"/>
              <a:cs typeface="Arial"/>
              <a:sym typeface="Arial"/>
            </a:endParaRPr>
          </a:p>
          <a:p>
            <a:pPr marL="0" lvl="0" indent="0" algn="l" rtl="0">
              <a:lnSpc>
                <a:spcPct val="115000"/>
              </a:lnSpc>
              <a:spcBef>
                <a:spcPts val="0"/>
              </a:spcBef>
              <a:spcAft>
                <a:spcPts val="0"/>
              </a:spcAft>
              <a:buNone/>
            </a:pPr>
            <a:r>
              <a:rPr lang="en-GB" sz="1300">
                <a:latin typeface="Arial"/>
                <a:ea typeface="Arial"/>
                <a:cs typeface="Arial"/>
                <a:sym typeface="Arial"/>
              </a:rPr>
              <a:t>We will be following this design on the left</a:t>
            </a:r>
            <a:endParaRPr sz="13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None/>
            </a:pPr>
            <a:r>
              <a:rPr lang="en-GB" sz="1100">
                <a:latin typeface="Arial"/>
                <a:ea typeface="Arial"/>
                <a:cs typeface="Arial"/>
                <a:sym typeface="Arial"/>
              </a:rPr>
              <a:t>[1]</a:t>
            </a:r>
            <a:r>
              <a:rPr lang="en-GB" sz="1500">
                <a:latin typeface="Arial"/>
                <a:ea typeface="Arial"/>
                <a:cs typeface="Arial"/>
                <a:sym typeface="Arial"/>
              </a:rPr>
              <a:t> </a:t>
            </a:r>
            <a:r>
              <a:rPr lang="en-GB" sz="1400">
                <a:highlight>
                  <a:srgbClr val="E4E8EE"/>
                </a:highlight>
                <a:latin typeface="Arial"/>
                <a:ea typeface="Arial"/>
                <a:cs typeface="Arial"/>
                <a:sym typeface="Arial"/>
              </a:rPr>
              <a:t>P. Kaye, “Reversible addition circuit using one ancillary bit with application to quantum</a:t>
            </a:r>
            <a:endParaRPr sz="1400">
              <a:highlight>
                <a:srgbClr val="E4E8EE"/>
              </a:highlight>
              <a:latin typeface="Arial"/>
              <a:ea typeface="Arial"/>
              <a:cs typeface="Arial"/>
              <a:sym typeface="Arial"/>
            </a:endParaRPr>
          </a:p>
          <a:p>
            <a:pPr marL="0" lvl="0" indent="0" algn="l" rtl="0">
              <a:spcBef>
                <a:spcPts val="0"/>
              </a:spcBef>
              <a:spcAft>
                <a:spcPts val="0"/>
              </a:spcAft>
              <a:buNone/>
            </a:pPr>
            <a:r>
              <a:rPr lang="en-GB" sz="1400">
                <a:highlight>
                  <a:srgbClr val="E4E8EE"/>
                </a:highlight>
                <a:latin typeface="Arial"/>
                <a:ea typeface="Arial"/>
                <a:cs typeface="Arial"/>
                <a:sym typeface="Arial"/>
              </a:rPr>
              <a:t>computing,”</a:t>
            </a:r>
            <a:endParaRPr sz="1400">
              <a:highlight>
                <a:srgbClr val="E4E8EE"/>
              </a:highlight>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p:txBody>
      </p:sp>
      <p:sp>
        <p:nvSpPr>
          <p:cNvPr id="486" name="Google Shape;486;gca26c39f1d_0_266: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ca243c3731_0_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 To:DO why we need the overflow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We are following the diagram on the left and putting it ito action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We will apply a Teoffli gate : </a:t>
            </a:r>
            <a:r>
              <a:rPr lang="en-GB" sz="1400"/>
              <a:t>two qubits act as control and the third qubit act as target. </a:t>
            </a:r>
            <a:endParaRPr sz="1600">
              <a:solidFill>
                <a:srgbClr val="292929"/>
              </a:solidFill>
              <a:highlight>
                <a:srgbClr val="FFFFFF"/>
              </a:highlight>
              <a:latin typeface="Georgia"/>
              <a:ea typeface="Georgia"/>
              <a:cs typeface="Georgia"/>
              <a:sym typeface="Georgia"/>
            </a:endParaRPr>
          </a:p>
        </p:txBody>
      </p:sp>
      <p:sp>
        <p:nvSpPr>
          <p:cNvPr id="505" name="Google Shape;505;gca243c3731_0_1: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ca243c3731_0_2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 To:DO why we need the overflow</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 Say at the beginning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Now we repeat all the steps again but for the second addition with qubit 3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457200" lvl="0" indent="-323850" algn="l" rtl="0">
              <a:spcBef>
                <a:spcPts val="0"/>
              </a:spcBef>
              <a:spcAft>
                <a:spcPts val="0"/>
              </a:spcAft>
              <a:buClr>
                <a:schemeClr val="dk1"/>
              </a:buClr>
              <a:buSzPts val="1500"/>
              <a:buAutoNum type="arabicPeriod"/>
            </a:pPr>
            <a:r>
              <a:rPr lang="en-GB" sz="1500"/>
              <a:t>Taking qubit 2. The target is qubit 4 and the control is qubit 5</a:t>
            </a:r>
            <a:endParaRPr sz="1500"/>
          </a:p>
          <a:p>
            <a:pPr marL="457200" lvl="0" indent="0" algn="l" rtl="0">
              <a:spcBef>
                <a:spcPts val="0"/>
              </a:spcBef>
              <a:spcAft>
                <a:spcPts val="0"/>
              </a:spcAft>
              <a:buClr>
                <a:schemeClr val="dk1"/>
              </a:buClr>
              <a:buSzPts val="1100"/>
              <a:buFont typeface="Arial"/>
              <a:buNone/>
            </a:pPr>
            <a:endParaRPr sz="1500"/>
          </a:p>
          <a:p>
            <a:pPr marL="457200" lvl="0" indent="-323850" algn="l" rtl="0">
              <a:spcBef>
                <a:spcPts val="0"/>
              </a:spcBef>
              <a:spcAft>
                <a:spcPts val="0"/>
              </a:spcAft>
              <a:buClr>
                <a:schemeClr val="dk1"/>
              </a:buClr>
              <a:buSzPts val="1500"/>
              <a:buAutoNum type="arabicPeriod"/>
            </a:pPr>
            <a:r>
              <a:rPr lang="en-GB" sz="1500"/>
              <a:t> This time qubit 2 and 5 are the control and the target is qubit 6</a:t>
            </a:r>
            <a:endParaRPr sz="1500"/>
          </a:p>
          <a:p>
            <a:pPr marL="457200" lvl="0" indent="0" algn="l" rtl="0">
              <a:spcBef>
                <a:spcPts val="0"/>
              </a:spcBef>
              <a:spcAft>
                <a:spcPts val="0"/>
              </a:spcAft>
              <a:buClr>
                <a:schemeClr val="dk1"/>
              </a:buClr>
              <a:buSzPts val="1100"/>
              <a:buFont typeface="Arial"/>
              <a:buNone/>
            </a:pPr>
            <a:endParaRPr sz="1500"/>
          </a:p>
          <a:p>
            <a:pPr marL="457200" lvl="0" indent="-323850" algn="l" rtl="0">
              <a:spcBef>
                <a:spcPts val="0"/>
              </a:spcBef>
              <a:spcAft>
                <a:spcPts val="0"/>
              </a:spcAft>
              <a:buClr>
                <a:schemeClr val="dk1"/>
              </a:buClr>
              <a:buSzPts val="1500"/>
              <a:buAutoNum type="arabicPeriod"/>
            </a:pPr>
            <a:r>
              <a:rPr lang="en-GB" sz="1500"/>
              <a:t>Lastly qubit 5 is the target, with qubit  6 and 2 as the controls.</a:t>
            </a:r>
            <a:endParaRPr sz="1500"/>
          </a:p>
          <a:p>
            <a:pPr marL="457200" lvl="0" indent="0" algn="l" rtl="0">
              <a:spcBef>
                <a:spcPts val="0"/>
              </a:spcBef>
              <a:spcAft>
                <a:spcPts val="0"/>
              </a:spcAft>
              <a:buNone/>
            </a:pPr>
            <a:endParaRPr sz="1500"/>
          </a:p>
          <a:p>
            <a:pPr marL="457200" lvl="0" indent="-323850" algn="l" rtl="0">
              <a:spcBef>
                <a:spcPts val="0"/>
              </a:spcBef>
              <a:spcAft>
                <a:spcPts val="0"/>
              </a:spcAft>
              <a:buClr>
                <a:schemeClr val="dk1"/>
              </a:buClr>
              <a:buSzPts val="1500"/>
              <a:buAutoNum type="arabicPeriod"/>
            </a:pPr>
            <a:r>
              <a:rPr lang="en-GB" sz="1500"/>
              <a:t> Negate qubit 6 to find the overflow </a:t>
            </a:r>
            <a:endParaRPr sz="1600">
              <a:solidFill>
                <a:srgbClr val="292929"/>
              </a:solidFill>
              <a:highlight>
                <a:srgbClr val="FFFFFF"/>
              </a:highlight>
              <a:latin typeface="Georgia"/>
              <a:ea typeface="Georgia"/>
              <a:cs typeface="Georgia"/>
              <a:sym typeface="Georgia"/>
            </a:endParaRPr>
          </a:p>
        </p:txBody>
      </p:sp>
      <p:sp>
        <p:nvSpPr>
          <p:cNvPr id="525" name="Google Shape;525;gca243c3731_0_21: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a6c4a9396_0_83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1134"/>
              </a:spcBef>
              <a:spcAft>
                <a:spcPts val="0"/>
              </a:spcAft>
              <a:buNone/>
            </a:pPr>
            <a:r>
              <a:rPr lang="en-GB" sz="2000"/>
              <a:t>While there are a lot of research and even open source tools and communities like IBM qiskit </a:t>
            </a:r>
            <a:endParaRPr sz="2000"/>
          </a:p>
          <a:p>
            <a:pPr marL="0" lvl="0" indent="0" algn="l" rtl="0">
              <a:spcBef>
                <a:spcPts val="1134"/>
              </a:spcBef>
              <a:spcAft>
                <a:spcPts val="0"/>
              </a:spcAft>
              <a:buNone/>
            </a:pPr>
            <a:r>
              <a:rPr lang="en-GB" sz="2000"/>
              <a:t>Where anyone can access and program on a quantum computer through the cloud</a:t>
            </a:r>
            <a:endParaRPr sz="2000"/>
          </a:p>
          <a:p>
            <a:pPr marL="457200" lvl="0" indent="0" algn="l" rtl="0">
              <a:spcBef>
                <a:spcPts val="1134"/>
              </a:spcBef>
              <a:spcAft>
                <a:spcPts val="0"/>
              </a:spcAft>
              <a:buNone/>
            </a:pPr>
            <a:endParaRPr sz="2000"/>
          </a:p>
          <a:p>
            <a:pPr marL="0" lvl="0" indent="0" algn="l" rtl="0">
              <a:spcBef>
                <a:spcPts val="1134"/>
              </a:spcBef>
              <a:spcAft>
                <a:spcPts val="0"/>
              </a:spcAft>
              <a:buClr>
                <a:schemeClr val="dk1"/>
              </a:buClr>
              <a:buSzPts val="1100"/>
              <a:buFont typeface="Arial"/>
              <a:buNone/>
            </a:pPr>
            <a:r>
              <a:rPr lang="en-GB" sz="2000"/>
              <a:t>However the barrier of entry for software engineers and  ML scientist’s is still quite high</a:t>
            </a:r>
            <a:endParaRPr sz="2000"/>
          </a:p>
        </p:txBody>
      </p:sp>
      <p:sp>
        <p:nvSpPr>
          <p:cNvPr id="83" name="Google Shape;83;gca6c4a9396_0_83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ca243c3731_0_4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 Say at the beginning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Now after the second we have the following circuit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Note : the breaks are used for clareity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 Say before moving to next slide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With the addition done we now need find the condition of the hamming gate → next slide</a:t>
            </a:r>
            <a:endParaRPr sz="1600">
              <a:solidFill>
                <a:srgbClr val="292929"/>
              </a:solidFill>
              <a:highlight>
                <a:srgbClr val="FFFFFF"/>
              </a:highlight>
              <a:latin typeface="Georgia"/>
              <a:ea typeface="Georgia"/>
              <a:cs typeface="Georgia"/>
              <a:sym typeface="Georgia"/>
            </a:endParaRPr>
          </a:p>
        </p:txBody>
      </p:sp>
      <p:sp>
        <p:nvSpPr>
          <p:cNvPr id="547" name="Google Shape;547;gca243c3731_0_42: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ca243c3731_0_8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600">
                <a:solidFill>
                  <a:srgbClr val="292929"/>
                </a:solidFill>
                <a:highlight>
                  <a:schemeClr val="lt1"/>
                </a:highlight>
                <a:latin typeface="Georgia"/>
                <a:ea typeface="Georgia"/>
                <a:cs typeface="Georgia"/>
                <a:sym typeface="Georgia"/>
              </a:rPr>
              <a:t>Reminder what hamming distance is → to find the condition we perform a quantum OR gate on the most significant bit </a:t>
            </a:r>
            <a:endParaRPr sz="1600">
              <a:solidFill>
                <a:srgbClr val="292929"/>
              </a:solidFill>
              <a:highlight>
                <a:schemeClr val="lt1"/>
              </a:highlight>
              <a:latin typeface="Georgia"/>
              <a:ea typeface="Georgia"/>
              <a:cs typeface="Georgia"/>
              <a:sym typeface="Georgia"/>
            </a:endParaRPr>
          </a:p>
          <a:p>
            <a:pPr marL="0" lvl="0" indent="0" algn="l" rtl="0">
              <a:spcBef>
                <a:spcPts val="0"/>
              </a:spcBef>
              <a:spcAft>
                <a:spcPts val="0"/>
              </a:spcAft>
              <a:buClr>
                <a:schemeClr val="dk1"/>
              </a:buClr>
              <a:buSzPts val="1100"/>
              <a:buFont typeface="Arial"/>
              <a:buNone/>
            </a:pPr>
            <a:r>
              <a:rPr lang="en-GB" sz="1600">
                <a:solidFill>
                  <a:srgbClr val="292929"/>
                </a:solidFill>
                <a:highlight>
                  <a:schemeClr val="lt1"/>
                </a:highlight>
                <a:latin typeface="Georgia"/>
                <a:ea typeface="Georgia"/>
                <a:cs typeface="Georgia"/>
                <a:sym typeface="Georgia"/>
              </a:rPr>
              <a:t>If there is a zero or 1 → indicating a neighbour</a:t>
            </a:r>
            <a:endParaRPr sz="1600">
              <a:solidFill>
                <a:srgbClr val="292929"/>
              </a:solidFill>
              <a:highlight>
                <a:srgbClr val="FFFFFF"/>
              </a:highlight>
              <a:latin typeface="Georgia"/>
              <a:ea typeface="Georgia"/>
              <a:cs typeface="Georgia"/>
              <a:sym typeface="Georgia"/>
            </a:endParaRPr>
          </a:p>
        </p:txBody>
      </p:sp>
      <p:sp>
        <p:nvSpPr>
          <p:cNvPr id="562" name="Google Shape;562;gca243c3731_0_86: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ca243c3731_0_6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**Say  before  you bring up the slide contents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Reminder what hamming distance is → to find the condition we perform a quantum OR gate on the most significant bit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If there is a zero or 1 → indicating a neighbour</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 Say after the left diagram **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Again </a:t>
            </a:r>
            <a:r>
              <a:rPr lang="en-GB" sz="1300">
                <a:latin typeface="Arial"/>
                <a:ea typeface="Arial"/>
                <a:cs typeface="Arial"/>
                <a:sym typeface="Arial"/>
              </a:rPr>
              <a:t>We will be following this design on the left</a:t>
            </a:r>
            <a:endParaRPr sz="1300">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None/>
            </a:pPr>
            <a:r>
              <a:rPr lang="en-GB" sz="1100">
                <a:latin typeface="Arial"/>
                <a:ea typeface="Arial"/>
                <a:cs typeface="Arial"/>
                <a:sym typeface="Arial"/>
              </a:rPr>
              <a:t>[1]</a:t>
            </a:r>
            <a:r>
              <a:rPr lang="en-GB" sz="1500">
                <a:latin typeface="Arial"/>
                <a:ea typeface="Arial"/>
                <a:cs typeface="Arial"/>
                <a:sym typeface="Arial"/>
              </a:rPr>
              <a:t> </a:t>
            </a:r>
            <a:r>
              <a:rPr lang="en-GB" sz="1400">
                <a:highlight>
                  <a:srgbClr val="E4E8EE"/>
                </a:highlight>
                <a:latin typeface="Arial"/>
                <a:ea typeface="Arial"/>
                <a:cs typeface="Arial"/>
                <a:sym typeface="Arial"/>
              </a:rPr>
              <a:t>P. Kaye, “Reversible addition circuit using one ancillary bit with application to quantum</a:t>
            </a:r>
            <a:endParaRPr sz="1400">
              <a:highlight>
                <a:srgbClr val="E4E8EE"/>
              </a:highlight>
              <a:latin typeface="Arial"/>
              <a:ea typeface="Arial"/>
              <a:cs typeface="Arial"/>
              <a:sym typeface="Arial"/>
            </a:endParaRPr>
          </a:p>
          <a:p>
            <a:pPr marL="0" lvl="0" indent="0" algn="l" rtl="0">
              <a:spcBef>
                <a:spcPts val="0"/>
              </a:spcBef>
              <a:spcAft>
                <a:spcPts val="0"/>
              </a:spcAft>
              <a:buNone/>
            </a:pPr>
            <a:r>
              <a:rPr lang="en-GB" sz="1400">
                <a:highlight>
                  <a:srgbClr val="E4E8EE"/>
                </a:highlight>
                <a:latin typeface="Arial"/>
                <a:ea typeface="Arial"/>
                <a:cs typeface="Arial"/>
                <a:sym typeface="Arial"/>
              </a:rPr>
              <a:t>Computing,”</a:t>
            </a:r>
            <a:endParaRPr sz="1400">
              <a:highlight>
                <a:srgbClr val="E4E8EE"/>
              </a:highlight>
              <a:latin typeface="Arial"/>
              <a:ea typeface="Arial"/>
              <a:cs typeface="Arial"/>
              <a:sym typeface="Arial"/>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lnSpc>
                <a:spcPct val="115000"/>
              </a:lnSpc>
              <a:spcBef>
                <a:spcPts val="0"/>
              </a:spcBef>
              <a:spcAft>
                <a:spcPts val="0"/>
              </a:spcAft>
              <a:buNone/>
            </a:pPr>
            <a:r>
              <a:rPr lang="en-GB" sz="1300">
                <a:latin typeface="Arial"/>
                <a:ea typeface="Arial"/>
                <a:cs typeface="Arial"/>
                <a:sym typeface="Arial"/>
              </a:rPr>
              <a:t>** Say at the end **</a:t>
            </a:r>
            <a:endParaRPr sz="1300">
              <a:latin typeface="Arial"/>
              <a:ea typeface="Arial"/>
              <a:cs typeface="Arial"/>
              <a:sym typeface="Arial"/>
            </a:endParaRPr>
          </a:p>
          <a:p>
            <a:pPr marL="0" lvl="0" indent="0" algn="l" rtl="0">
              <a:lnSpc>
                <a:spcPct val="115000"/>
              </a:lnSpc>
              <a:spcBef>
                <a:spcPts val="0"/>
              </a:spcBef>
              <a:spcAft>
                <a:spcPts val="0"/>
              </a:spcAft>
              <a:buNone/>
            </a:pPr>
            <a:r>
              <a:rPr lang="en-GB" sz="1400">
                <a:latin typeface="Arial"/>
                <a:ea typeface="Arial"/>
                <a:cs typeface="Arial"/>
                <a:sym typeface="Arial"/>
              </a:rPr>
              <a:t>Reiterate the toffoli idea</a:t>
            </a:r>
            <a:endParaRPr sz="1400">
              <a:latin typeface="Arial"/>
              <a:ea typeface="Arial"/>
              <a:cs typeface="Arial"/>
              <a:sym typeface="Arial"/>
            </a:endParaRPr>
          </a:p>
          <a:p>
            <a:pPr marL="0" lvl="0" indent="0" algn="l" rtl="0">
              <a:lnSpc>
                <a:spcPct val="115000"/>
              </a:lnSpc>
              <a:spcBef>
                <a:spcPts val="0"/>
              </a:spcBef>
              <a:spcAft>
                <a:spcPts val="0"/>
              </a:spcAft>
              <a:buNone/>
            </a:pPr>
            <a:endParaRPr sz="14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GB" sz="1400">
                <a:latin typeface="Arial"/>
                <a:ea typeface="Arial"/>
                <a:cs typeface="Arial"/>
                <a:sym typeface="Arial"/>
              </a:rPr>
              <a:t>Also why we negate at the end </a:t>
            </a:r>
            <a:endParaRPr sz="1300">
              <a:latin typeface="Arial"/>
              <a:ea typeface="Arial"/>
              <a:cs typeface="Arial"/>
              <a:sym typeface="Arial"/>
            </a:endParaRPr>
          </a:p>
        </p:txBody>
      </p:sp>
      <p:sp>
        <p:nvSpPr>
          <p:cNvPr id="582" name="Google Shape;582;gca243c3731_0_6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ca243c3731_0_10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Thus Completing our KNN Circuit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Upsdie for quantum KNN is that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With classical KNNthe larger the data set the slower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21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Clr>
                <a:schemeClr val="dk1"/>
              </a:buClr>
              <a:buSzPts val="1100"/>
              <a:buFont typeface="Arial"/>
              <a:buNone/>
            </a:pPr>
            <a:r>
              <a:rPr lang="en-GB" sz="1700">
                <a:highlight>
                  <a:srgbClr val="E4E8EE"/>
                </a:highlight>
                <a:latin typeface="Arial"/>
                <a:ea typeface="Arial"/>
                <a:cs typeface="Arial"/>
                <a:sym typeface="Arial"/>
              </a:rPr>
              <a:t>With Quantum K Nearest Neighbour we’re placing the actual training set</a:t>
            </a:r>
            <a:endParaRPr sz="170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700">
                <a:highlight>
                  <a:srgbClr val="E4E8EE"/>
                </a:highlight>
                <a:latin typeface="Arial"/>
                <a:ea typeface="Arial"/>
                <a:cs typeface="Arial"/>
                <a:sym typeface="Arial"/>
              </a:rPr>
              <a:t>into superposition, so in one run we can calculate all distances between the input and the</a:t>
            </a:r>
            <a:endParaRPr sz="170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700">
                <a:highlight>
                  <a:srgbClr val="E4E8EE"/>
                </a:highlight>
                <a:latin typeface="Arial"/>
                <a:ea typeface="Arial"/>
                <a:cs typeface="Arial"/>
                <a:sym typeface="Arial"/>
              </a:rPr>
              <a:t>entire training set.</a:t>
            </a:r>
            <a:endParaRPr sz="170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700">
                <a:highlight>
                  <a:srgbClr val="E4E8EE"/>
                </a:highlight>
                <a:latin typeface="Arial"/>
                <a:ea typeface="Arial"/>
                <a:cs typeface="Arial"/>
                <a:sym typeface="Arial"/>
              </a:rPr>
              <a:t>So one would only need as much qubits as is needed to encode your entire training set.</a:t>
            </a:r>
            <a:endParaRPr sz="1700">
              <a:highlight>
                <a:srgbClr val="E4E8EE"/>
              </a:highlight>
              <a:latin typeface="Arial"/>
              <a:ea typeface="Arial"/>
              <a:cs typeface="Arial"/>
              <a:sym typeface="Arial"/>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p:txBody>
      </p:sp>
      <p:sp>
        <p:nvSpPr>
          <p:cNvPr id="601" name="Google Shape;601;gca243c3731_0_107: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ca243c3731_0_13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700"/>
              <a:t>Now that we know how to build a quantum circuit, using KNN as our example </a:t>
            </a:r>
            <a:endParaRPr sz="1700"/>
          </a:p>
          <a:p>
            <a:pPr marL="0" lvl="0" indent="0" algn="l" rtl="0">
              <a:spcBef>
                <a:spcPts val="0"/>
              </a:spcBef>
              <a:spcAft>
                <a:spcPts val="0"/>
              </a:spcAft>
              <a:buNone/>
            </a:pPr>
            <a:endParaRPr sz="1700"/>
          </a:p>
          <a:p>
            <a:pPr marL="0" lvl="0" indent="0" algn="l" rtl="0">
              <a:spcBef>
                <a:spcPts val="0"/>
              </a:spcBef>
              <a:spcAft>
                <a:spcPts val="0"/>
              </a:spcAft>
              <a:buNone/>
            </a:pPr>
            <a:r>
              <a:rPr lang="en-GB" sz="1700"/>
              <a:t>We can apply it to another classification algorithm → SVM </a:t>
            </a:r>
            <a:endParaRPr sz="1700"/>
          </a:p>
        </p:txBody>
      </p:sp>
      <p:sp>
        <p:nvSpPr>
          <p:cNvPr id="616" name="Google Shape;616;gca243c3731_0_137: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ca6c4a9396_0_101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30200" algn="l" rtl="0">
              <a:spcBef>
                <a:spcPts val="1134"/>
              </a:spcBef>
              <a:spcAft>
                <a:spcPts val="0"/>
              </a:spcAft>
              <a:buClr>
                <a:srgbClr val="0070BB"/>
              </a:buClr>
              <a:buSzPts val="2000"/>
              <a:buChar char="–"/>
            </a:pPr>
            <a:r>
              <a:rPr lang="en-GB" sz="2000">
                <a:highlight>
                  <a:schemeClr val="lt1"/>
                </a:highlight>
                <a:latin typeface="Helvetica Neue"/>
                <a:ea typeface="Helvetica Neue"/>
                <a:cs typeface="Helvetica Neue"/>
                <a:sym typeface="Helvetica Neue"/>
              </a:rPr>
              <a:t>Two types of data that can be classified by this algorithms: </a:t>
            </a:r>
            <a:endParaRPr/>
          </a:p>
        </p:txBody>
      </p:sp>
      <p:sp>
        <p:nvSpPr>
          <p:cNvPr id="630" name="Google Shape;630;gca6c4a9396_0_1016: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ca6c4a9396_0_518: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500">
                <a:solidFill>
                  <a:srgbClr val="212121"/>
                </a:solidFill>
                <a:highlight>
                  <a:srgbClr val="FFFFFF"/>
                </a:highlight>
                <a:latin typeface="Roboto"/>
                <a:ea typeface="Roboto"/>
                <a:cs typeface="Roboto"/>
                <a:sym typeface="Roboto"/>
              </a:rPr>
              <a:t>The idea of the quantum kernel is exactly the same as in the classical case. We take the inner product</a:t>
            </a:r>
            <a:endParaRPr sz="1500"/>
          </a:p>
        </p:txBody>
      </p:sp>
      <p:sp>
        <p:nvSpPr>
          <p:cNvPr id="645" name="Google Shape;645;gca6c4a9396_0_518: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ca243c3731_0_21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800"/>
              <a:t>There are two ways to go about implementing QSVM </a:t>
            </a:r>
            <a:endParaRPr sz="1800"/>
          </a:p>
          <a:p>
            <a:pPr marL="457200" lvl="0" indent="0" algn="l" rtl="0">
              <a:spcBef>
                <a:spcPts val="0"/>
              </a:spcBef>
              <a:spcAft>
                <a:spcPts val="0"/>
              </a:spcAft>
              <a:buNone/>
            </a:pPr>
            <a:endParaRPr sz="16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6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6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660" name="Google Shape;660;gca243c3731_0_211: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ca6c4a9396_0_104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800"/>
          </a:p>
          <a:p>
            <a:pPr marL="457200" lvl="0" indent="-355600" algn="l" rtl="0">
              <a:spcBef>
                <a:spcPts val="0"/>
              </a:spcBef>
              <a:spcAft>
                <a:spcPts val="0"/>
              </a:spcAft>
              <a:buSzPts val="2000"/>
              <a:buAutoNum type="arabicPeriod"/>
            </a:pPr>
            <a:r>
              <a:rPr lang="en-GB" sz="1650">
                <a:highlight>
                  <a:srgbClr val="FFFFFF"/>
                </a:highlight>
                <a:latin typeface="Helvetica Neue"/>
                <a:ea typeface="Helvetica Neue"/>
                <a:cs typeface="Helvetica Neue"/>
                <a:sym typeface="Helvetica Neue"/>
              </a:rPr>
              <a:t>Qiskit aqua also provides a pre-defined function to train the whole QSVM. Where we only have to provide the feature map, a training and a test set and Qiskit will do all the work for us.</a:t>
            </a:r>
            <a:endParaRPr sz="16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6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650">
              <a:highlight>
                <a:srgbClr val="FFFFFF"/>
              </a:highlight>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650">
                <a:solidFill>
                  <a:srgbClr val="000000"/>
                </a:solidFill>
                <a:latin typeface="Helvetica Neue"/>
                <a:ea typeface="Helvetica Neue"/>
                <a:cs typeface="Helvetica Neue"/>
                <a:sym typeface="Helvetica Neue"/>
              </a:rPr>
              <a:t>Apart from finding the quantum Kernel the QSVM algorithm does only classical optimization. In the end there is no difference to the classical SVM, except that the Kernels are coming from a quantum distribution.</a:t>
            </a:r>
            <a:endParaRPr sz="1650">
              <a:solidFill>
                <a:srgbClr val="000000"/>
              </a:solidFill>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650">
                <a:solidFill>
                  <a:srgbClr val="000000"/>
                </a:solidFill>
                <a:latin typeface="Helvetica Neue"/>
                <a:ea typeface="Helvetica Neue"/>
                <a:cs typeface="Helvetica Neue"/>
                <a:sym typeface="Helvetica Neue"/>
              </a:rPr>
              <a:t>QSVM will minimize the loss via optimizing the parameters .</a:t>
            </a:r>
            <a:endParaRPr sz="1650">
              <a:solidFill>
                <a:srgbClr val="000000"/>
              </a:solidFill>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650">
                <a:solidFill>
                  <a:srgbClr val="000000"/>
                </a:solidFill>
                <a:latin typeface="Helvetica Neue"/>
                <a:ea typeface="Helvetica Neue"/>
                <a:cs typeface="Helvetica Neue"/>
                <a:sym typeface="Helvetica Neue"/>
              </a:rPr>
              <a:t>After training we can predict a label  of a data instance  with </a:t>
            </a:r>
            <a:endParaRPr sz="1650">
              <a:solidFill>
                <a:srgbClr val="000000"/>
              </a:solidFill>
              <a:latin typeface="Helvetica Neue"/>
              <a:ea typeface="Helvetica Neue"/>
              <a:cs typeface="Helvetica Neue"/>
              <a:sym typeface="Helvetica Neue"/>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674" name="Google Shape;674;gca6c4a9396_0_1047: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ca6c4a9396_0_103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800"/>
              <a:t>There are two w ways to go about implementing QSVM </a:t>
            </a:r>
            <a:endParaRPr sz="1800"/>
          </a:p>
          <a:p>
            <a:pPr marL="457200" lvl="0" indent="-355600" algn="l" rtl="0">
              <a:spcBef>
                <a:spcPts val="0"/>
              </a:spcBef>
              <a:spcAft>
                <a:spcPts val="0"/>
              </a:spcAft>
              <a:buSzPts val="2000"/>
              <a:buAutoNum type="arabicPeriod"/>
            </a:pPr>
            <a:r>
              <a:rPr lang="en-GB" sz="1650">
                <a:highlight>
                  <a:srgbClr val="FFFFFF"/>
                </a:highlight>
                <a:latin typeface="Helvetica Neue"/>
                <a:ea typeface="Helvetica Neue"/>
                <a:cs typeface="Helvetica Neue"/>
                <a:sym typeface="Helvetica Neue"/>
              </a:rPr>
              <a:t>Qiskit aqua also provides a pre-defined function to train the whole QSVM. Where we only have to provide the feature map, a training and a test set and Qiskit will do all the work for us.</a:t>
            </a:r>
            <a:endParaRPr sz="16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6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650">
              <a:highlight>
                <a:srgbClr val="FFFFFF"/>
              </a:highlight>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650">
                <a:solidFill>
                  <a:srgbClr val="000000"/>
                </a:solidFill>
                <a:latin typeface="Helvetica Neue"/>
                <a:ea typeface="Helvetica Neue"/>
                <a:cs typeface="Helvetica Neue"/>
                <a:sym typeface="Helvetica Neue"/>
              </a:rPr>
              <a:t>Apart from finding the quantum Kernel the QSVM algorithm does only classical optimization. In the end there is no difference to the classical SVM, except that the Kernels are coming from a quantum distribution.</a:t>
            </a:r>
            <a:endParaRPr sz="1650">
              <a:solidFill>
                <a:srgbClr val="000000"/>
              </a:solidFill>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650">
                <a:solidFill>
                  <a:srgbClr val="000000"/>
                </a:solidFill>
                <a:latin typeface="Helvetica Neue"/>
                <a:ea typeface="Helvetica Neue"/>
                <a:cs typeface="Helvetica Neue"/>
                <a:sym typeface="Helvetica Neue"/>
              </a:rPr>
              <a:t>QSVM will minimize the loss via optimizing the parameters .</a:t>
            </a:r>
            <a:endParaRPr sz="1650">
              <a:solidFill>
                <a:srgbClr val="000000"/>
              </a:solidFill>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650">
                <a:solidFill>
                  <a:srgbClr val="000000"/>
                </a:solidFill>
                <a:latin typeface="Helvetica Neue"/>
                <a:ea typeface="Helvetica Neue"/>
                <a:cs typeface="Helvetica Neue"/>
                <a:sym typeface="Helvetica Neue"/>
              </a:rPr>
              <a:t>There is no real benefit for quantum </a:t>
            </a:r>
            <a:endParaRPr sz="1650">
              <a:solidFill>
                <a:srgbClr val="000000"/>
              </a:solidFill>
              <a:latin typeface="Helvetica Neue"/>
              <a:ea typeface="Helvetica Neue"/>
              <a:cs typeface="Helvetica Neue"/>
              <a:sym typeface="Helvetica Neue"/>
            </a:endParaRPr>
          </a:p>
          <a:p>
            <a:pPr marL="0" lvl="0" indent="0" algn="just" rtl="0">
              <a:lnSpc>
                <a:spcPct val="115000"/>
              </a:lnSpc>
              <a:spcBef>
                <a:spcPts val="1100"/>
              </a:spcBef>
              <a:spcAft>
                <a:spcPts val="0"/>
              </a:spcAft>
              <a:buNone/>
            </a:pPr>
            <a:endParaRPr sz="1650">
              <a:solidFill>
                <a:srgbClr val="000000"/>
              </a:solidFill>
              <a:latin typeface="Helvetica Neue"/>
              <a:ea typeface="Helvetica Neue"/>
              <a:cs typeface="Helvetica Neue"/>
              <a:sym typeface="Helvetica Neue"/>
            </a:endParaRPr>
          </a:p>
          <a:p>
            <a:pPr marL="0" lvl="0" indent="0" algn="just" rtl="0">
              <a:lnSpc>
                <a:spcPct val="115000"/>
              </a:lnSpc>
              <a:spcBef>
                <a:spcPts val="1100"/>
              </a:spcBef>
              <a:spcAft>
                <a:spcPts val="0"/>
              </a:spcAft>
              <a:buNone/>
            </a:pPr>
            <a:endParaRPr sz="1650">
              <a:solidFill>
                <a:srgbClr val="000000"/>
              </a:solidFill>
              <a:latin typeface="Helvetica Neue"/>
              <a:ea typeface="Helvetica Neue"/>
              <a:cs typeface="Helvetica Neue"/>
              <a:sym typeface="Helvetica Neue"/>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690" name="Google Shape;690;gca6c4a9396_0_103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ca6c4a9396_0_81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57200" lvl="0" indent="0" algn="l" rtl="0">
              <a:spcBef>
                <a:spcPts val="1134"/>
              </a:spcBef>
              <a:spcAft>
                <a:spcPts val="0"/>
              </a:spcAft>
              <a:buNone/>
            </a:pPr>
            <a:endParaRPr sz="2000"/>
          </a:p>
          <a:p>
            <a:pPr marL="317500" lvl="1" indent="-317500" algn="l" rtl="0">
              <a:spcBef>
                <a:spcPts val="1134"/>
              </a:spcBef>
              <a:spcAft>
                <a:spcPts val="0"/>
              </a:spcAft>
              <a:buClr>
                <a:srgbClr val="0070BB"/>
              </a:buClr>
              <a:buSzPts val="2000"/>
              <a:buChar char="–"/>
            </a:pPr>
            <a:r>
              <a:rPr lang="en-GB" sz="2000"/>
              <a:t>The vast nature of Quantum computing </a:t>
            </a:r>
            <a:endParaRPr sz="2000"/>
          </a:p>
          <a:p>
            <a:pPr marL="568325" lvl="2" indent="-234950" algn="l" rtl="0">
              <a:spcBef>
                <a:spcPts val="1134"/>
              </a:spcBef>
              <a:spcAft>
                <a:spcPts val="0"/>
              </a:spcAft>
              <a:buClr>
                <a:srgbClr val="0070BB"/>
              </a:buClr>
              <a:buSzPts val="2000"/>
              <a:buChar char="•"/>
            </a:pPr>
            <a:r>
              <a:rPr lang="en-GB" sz="2000"/>
              <a:t>Mostly in research papers  → theoretical </a:t>
            </a:r>
            <a:endParaRPr sz="2000"/>
          </a:p>
          <a:p>
            <a:pPr marL="568325" lvl="2" indent="-234950" algn="l" rtl="0">
              <a:spcBef>
                <a:spcPts val="1134"/>
              </a:spcBef>
              <a:spcAft>
                <a:spcPts val="0"/>
              </a:spcAft>
              <a:buClr>
                <a:srgbClr val="0070BB"/>
              </a:buClr>
              <a:buSzPts val="2000"/>
              <a:buChar char="•"/>
            </a:pPr>
            <a:r>
              <a:rPr lang="en-GB" sz="2000"/>
              <a:t>Forums </a:t>
            </a:r>
            <a:endParaRPr sz="2000"/>
          </a:p>
          <a:p>
            <a:pPr marL="568325" lvl="2" indent="-234950" algn="l" rtl="0">
              <a:spcBef>
                <a:spcPts val="1134"/>
              </a:spcBef>
              <a:spcAft>
                <a:spcPts val="0"/>
              </a:spcAft>
              <a:buClr>
                <a:srgbClr val="0070BB"/>
              </a:buClr>
              <a:buSzPts val="2000"/>
              <a:buChar char="•"/>
            </a:pPr>
            <a:r>
              <a:rPr lang="en-GB" sz="2000"/>
              <a:t>Spread out </a:t>
            </a:r>
            <a:endParaRPr sz="2000"/>
          </a:p>
          <a:p>
            <a:pPr marL="568325" lvl="2" indent="-234950" algn="l" rtl="0">
              <a:spcBef>
                <a:spcPts val="1134"/>
              </a:spcBef>
              <a:spcAft>
                <a:spcPts val="0"/>
              </a:spcAft>
              <a:buClr>
                <a:srgbClr val="0070BB"/>
              </a:buClr>
              <a:buSzPts val="2000"/>
              <a:buChar char="•"/>
            </a:pPr>
            <a:r>
              <a:rPr lang="en-GB" sz="2000"/>
              <a:t>The higher learning “hill” of more theoretical physic based papers</a:t>
            </a:r>
            <a:endParaRPr sz="2000"/>
          </a:p>
          <a:p>
            <a:pPr marL="317500" lvl="1" indent="-330200" algn="l" rtl="0">
              <a:spcBef>
                <a:spcPts val="1134"/>
              </a:spcBef>
              <a:spcAft>
                <a:spcPts val="0"/>
              </a:spcAft>
              <a:buClr>
                <a:srgbClr val="0070BB"/>
              </a:buClr>
              <a:buSzPts val="2000"/>
              <a:buChar char="–"/>
            </a:pPr>
            <a:r>
              <a:rPr lang="en-GB" sz="2000"/>
              <a:t>Bring all knowledge together in a somewhat central place </a:t>
            </a:r>
            <a:endParaRPr sz="2000"/>
          </a:p>
        </p:txBody>
      </p:sp>
      <p:sp>
        <p:nvSpPr>
          <p:cNvPr id="100" name="Google Shape;100;gca6c4a9396_0_812: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ca243c3731_0_22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just" rtl="0">
              <a:lnSpc>
                <a:spcPct val="115000"/>
              </a:lnSpc>
              <a:spcBef>
                <a:spcPts val="1100"/>
              </a:spcBef>
              <a:spcAft>
                <a:spcPts val="0"/>
              </a:spcAft>
              <a:buNone/>
            </a:pPr>
            <a:r>
              <a:rPr lang="en-GB" sz="1550">
                <a:highlight>
                  <a:srgbClr val="FFFFFF"/>
                </a:highlight>
                <a:latin typeface="Helvetica Neue"/>
                <a:ea typeface="Helvetica Neue"/>
                <a:cs typeface="Helvetica Neue"/>
                <a:sym typeface="Helvetica Neue"/>
              </a:rPr>
              <a:t>We can start with the built in qiskit function</a:t>
            </a:r>
            <a:endParaRPr sz="1550">
              <a:highlight>
                <a:srgbClr val="FFFFFF"/>
              </a:highlight>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700">
                <a:solidFill>
                  <a:srgbClr val="212121"/>
                </a:solidFill>
                <a:highlight>
                  <a:srgbClr val="FFFFFF"/>
                </a:highlight>
                <a:latin typeface="Roboto"/>
                <a:ea typeface="Roboto"/>
                <a:cs typeface="Roboto"/>
                <a:sym typeface="Roboto"/>
              </a:rPr>
              <a:t>Qiskit aqua provides a pre-defined function to train the whole QSVM</a:t>
            </a:r>
            <a:endParaRPr sz="1550">
              <a:highlight>
                <a:srgbClr val="FFFFFF"/>
              </a:highlight>
              <a:latin typeface="Helvetica Neue"/>
              <a:ea typeface="Helvetica Neue"/>
              <a:cs typeface="Helvetica Neue"/>
              <a:sym typeface="Helvetica Neue"/>
            </a:endParaRPr>
          </a:p>
          <a:p>
            <a:pPr marL="457200" lvl="0" indent="-327025" algn="just" rtl="0">
              <a:lnSpc>
                <a:spcPct val="115000"/>
              </a:lnSpc>
              <a:spcBef>
                <a:spcPts val="1100"/>
              </a:spcBef>
              <a:spcAft>
                <a:spcPts val="0"/>
              </a:spcAft>
              <a:buSzPts val="1550"/>
              <a:buFont typeface="Helvetica Neue"/>
              <a:buAutoNum type="arabicPeriod"/>
            </a:pPr>
            <a:r>
              <a:rPr lang="en-GB" sz="1550">
                <a:highlight>
                  <a:srgbClr val="FFFFFF"/>
                </a:highlight>
                <a:latin typeface="Helvetica Neue"/>
                <a:ea typeface="Helvetica Neue"/>
                <a:cs typeface="Helvetica Neue"/>
                <a:sym typeface="Helvetica Neue"/>
              </a:rPr>
              <a:t>It only requires an import </a:t>
            </a:r>
            <a:endParaRPr sz="1550">
              <a:highlight>
                <a:srgbClr val="FFFFFF"/>
              </a:highlight>
              <a:latin typeface="Helvetica Neue"/>
              <a:ea typeface="Helvetica Neue"/>
              <a:cs typeface="Helvetica Neue"/>
              <a:sym typeface="Helvetica Neue"/>
            </a:endParaRPr>
          </a:p>
          <a:p>
            <a:pPr marL="457200" lvl="0" indent="-327025" algn="just" rtl="0">
              <a:lnSpc>
                <a:spcPct val="115000"/>
              </a:lnSpc>
              <a:spcBef>
                <a:spcPts val="0"/>
              </a:spcBef>
              <a:spcAft>
                <a:spcPts val="0"/>
              </a:spcAft>
              <a:buSzPts val="1550"/>
              <a:buFont typeface="Helvetica Neue"/>
              <a:buAutoNum type="arabicPeriod"/>
            </a:pPr>
            <a:r>
              <a:rPr lang="en-GB" sz="1550">
                <a:highlight>
                  <a:srgbClr val="FFFFFF"/>
                </a:highlight>
                <a:latin typeface="Helvetica Neue"/>
                <a:ea typeface="Helvetica Neue"/>
                <a:cs typeface="Helvetica Neue"/>
                <a:sym typeface="Helvetica Neue"/>
              </a:rPr>
              <a:t>Then it requires feature map , which helps data encoding  →  which we discuss more about a little later on </a:t>
            </a:r>
            <a:endParaRPr sz="1550">
              <a:highlight>
                <a:srgbClr val="FFFFFF"/>
              </a:highlight>
              <a:latin typeface="Helvetica Neue"/>
              <a:ea typeface="Helvetica Neue"/>
              <a:cs typeface="Helvetica Neue"/>
              <a:sym typeface="Helvetica Neue"/>
            </a:endParaRPr>
          </a:p>
          <a:p>
            <a:pPr marL="457200" lvl="0" indent="-327025" algn="just" rtl="0">
              <a:lnSpc>
                <a:spcPct val="115000"/>
              </a:lnSpc>
              <a:spcBef>
                <a:spcPts val="0"/>
              </a:spcBef>
              <a:spcAft>
                <a:spcPts val="0"/>
              </a:spcAft>
              <a:buSzPts val="1550"/>
              <a:buFont typeface="Helvetica Neue"/>
              <a:buAutoNum type="arabicPeriod"/>
            </a:pPr>
            <a:r>
              <a:rPr lang="en-GB" sz="1550">
                <a:highlight>
                  <a:srgbClr val="FFFFFF"/>
                </a:highlight>
                <a:latin typeface="Helvetica Neue"/>
                <a:ea typeface="Helvetica Neue"/>
                <a:cs typeface="Helvetica Neue"/>
                <a:sym typeface="Helvetica Neue"/>
              </a:rPr>
              <a:t>Inally the testuign data </a:t>
            </a:r>
            <a:endParaRPr sz="1550">
              <a:highlight>
                <a:srgbClr val="FFFFFF"/>
              </a:highlight>
              <a:latin typeface="Helvetica Neue"/>
              <a:ea typeface="Helvetica Neue"/>
              <a:cs typeface="Helvetica Neue"/>
              <a:sym typeface="Helvetica Neue"/>
            </a:endParaRPr>
          </a:p>
        </p:txBody>
      </p:sp>
      <p:sp>
        <p:nvSpPr>
          <p:cNvPr id="708" name="Google Shape;708;gca243c3731_0_227: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ca243c3731_0_24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just" rtl="0">
              <a:lnSpc>
                <a:spcPct val="115000"/>
              </a:lnSpc>
              <a:spcBef>
                <a:spcPts val="1100"/>
              </a:spcBef>
              <a:spcAft>
                <a:spcPts val="0"/>
              </a:spcAft>
              <a:buNone/>
            </a:pPr>
            <a:r>
              <a:rPr lang="en-GB" sz="1600"/>
              <a:t>The circuit on the other hand, is composed of utertar gates and CNot gates</a:t>
            </a:r>
            <a:endParaRPr sz="1600"/>
          </a:p>
          <a:p>
            <a:pPr marL="0" lvl="0" indent="0" algn="just" rtl="0">
              <a:lnSpc>
                <a:spcPct val="115000"/>
              </a:lnSpc>
              <a:spcBef>
                <a:spcPts val="1100"/>
              </a:spcBef>
              <a:spcAft>
                <a:spcPts val="0"/>
              </a:spcAft>
              <a:buNone/>
            </a:pPr>
            <a:r>
              <a:rPr lang="en-GB" sz="1600"/>
              <a:t>Explain what they are</a:t>
            </a:r>
            <a:endParaRPr sz="1600"/>
          </a:p>
          <a:p>
            <a:pPr marL="0" lvl="0" indent="0" algn="l" rtl="0">
              <a:spcBef>
                <a:spcPts val="0"/>
              </a:spcBef>
              <a:spcAft>
                <a:spcPts val="0"/>
              </a:spcAft>
              <a:buNone/>
            </a:pP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450">
                <a:highlight>
                  <a:srgbClr val="FFFFFF"/>
                </a:highlight>
                <a:latin typeface="Helvetica Neue"/>
                <a:ea typeface="Helvetica Neue"/>
                <a:cs typeface="Helvetica Neue"/>
                <a:sym typeface="Helvetica Neue"/>
              </a:rPr>
              <a:t>From </a:t>
            </a:r>
            <a:r>
              <a:rPr lang="en-GB" sz="1900"/>
              <a:t> </a:t>
            </a:r>
            <a:r>
              <a:rPr lang="en-GB" sz="1450">
                <a:highlight>
                  <a:srgbClr val="FFFFFF"/>
                </a:highlight>
                <a:latin typeface="Helvetica Neue"/>
                <a:ea typeface="Helvetica Neue"/>
                <a:cs typeface="Helvetica Neue"/>
                <a:sym typeface="Helvetica Neue"/>
              </a:rPr>
              <a:t>P.A McRae , M. Hilkea M (Dec 2020) → Quantum-Enhanced Machine Learning for Covid-19 and</a:t>
            </a: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r>
              <a:rPr lang="en-GB" sz="1450">
                <a:highlight>
                  <a:srgbClr val="FFFFFF"/>
                </a:highlight>
                <a:latin typeface="Helvetica Neue"/>
                <a:ea typeface="Helvetica Neue"/>
                <a:cs typeface="Helvetica Neue"/>
                <a:sym typeface="Helvetica Neue"/>
              </a:rPr>
              <a:t>Anderson Insulator Predictions</a:t>
            </a: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450">
                <a:highlight>
                  <a:srgbClr val="FFFFFF"/>
                </a:highlight>
                <a:latin typeface="Helvetica Neue"/>
                <a:ea typeface="Helvetica Neue"/>
                <a:cs typeface="Helvetica Neue"/>
                <a:sym typeface="Helvetica Neue"/>
              </a:rPr>
              <a:t> </a:t>
            </a: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450">
                <a:highlight>
                  <a:srgbClr val="FFFFFF"/>
                </a:highlight>
                <a:latin typeface="Helvetica Neue"/>
                <a:ea typeface="Helvetica Neue"/>
                <a:cs typeface="Helvetica Neue"/>
                <a:sym typeface="Helvetica Neue"/>
              </a:rPr>
              <a:t>They show ( then say above)</a:t>
            </a:r>
            <a:r>
              <a:rPr lang="en-GB" sz="1050">
                <a:highlight>
                  <a:srgbClr val="FFFFFF"/>
                </a:highlight>
                <a:latin typeface="Helvetica Neue"/>
                <a:ea typeface="Helvetica Neue"/>
                <a:cs typeface="Helvetica Neue"/>
                <a:sym typeface="Helvetica Neue"/>
              </a:rPr>
              <a:t> </a:t>
            </a:r>
            <a:endParaRPr sz="1050">
              <a:highlight>
                <a:srgbClr val="FFFFFF"/>
              </a:highlight>
              <a:latin typeface="Helvetica Neue"/>
              <a:ea typeface="Helvetica Neue"/>
              <a:cs typeface="Helvetica Neue"/>
              <a:sym typeface="Helvetica Neue"/>
            </a:endParaRPr>
          </a:p>
        </p:txBody>
      </p:sp>
      <p:sp>
        <p:nvSpPr>
          <p:cNvPr id="723" name="Google Shape;723;gca243c3731_0_24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ca243c3731_0_19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500"/>
              <a:t>“No real difference” ….→ or Quantum Advantage we can currently see </a:t>
            </a: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p:txBody>
      </p:sp>
      <p:sp>
        <p:nvSpPr>
          <p:cNvPr id="739" name="Google Shape;739;gca243c3731_0_196: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ca6c4a9396_0_42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30200" algn="l" rtl="0">
              <a:lnSpc>
                <a:spcPct val="115000"/>
              </a:lnSpc>
              <a:spcBef>
                <a:spcPts val="600"/>
              </a:spcBef>
              <a:spcAft>
                <a:spcPts val="0"/>
              </a:spcAft>
              <a:buClr>
                <a:srgbClr val="0070BB"/>
              </a:buClr>
              <a:buSzPts val="2000"/>
              <a:buFont typeface="Calibri"/>
              <a:buChar char="–"/>
            </a:pPr>
            <a:r>
              <a:rPr lang="en-GB" sz="2000"/>
              <a:t>Best example of showing quantum cabilites </a:t>
            </a:r>
            <a:endParaRPr sz="2000"/>
          </a:p>
          <a:p>
            <a:pPr marL="317500" lvl="1" indent="-330200" algn="l" rtl="0">
              <a:lnSpc>
                <a:spcPct val="115000"/>
              </a:lnSpc>
              <a:spcBef>
                <a:spcPts val="0"/>
              </a:spcBef>
              <a:spcAft>
                <a:spcPts val="0"/>
              </a:spcAft>
              <a:buClr>
                <a:srgbClr val="0070BB"/>
              </a:buClr>
              <a:buSzPts val="2000"/>
              <a:buFont typeface="Calibri"/>
              <a:buChar char="–"/>
            </a:pPr>
            <a:r>
              <a:rPr lang="en-GB" sz="2000"/>
              <a:t>However, even quadratic speedup is considerable when </a:t>
            </a:r>
            <a:r>
              <a:rPr lang="en-GB" sz="2000" i="1"/>
              <a:t>N</a:t>
            </a:r>
            <a:r>
              <a:rPr lang="en-GB" sz="2000"/>
              <a:t> is large.</a:t>
            </a:r>
            <a:endParaRPr sz="2000"/>
          </a:p>
          <a:p>
            <a:pPr marL="0" lvl="0" indent="0" algn="l" rtl="0">
              <a:lnSpc>
                <a:spcPct val="115000"/>
              </a:lnSpc>
              <a:spcBef>
                <a:spcPts val="0"/>
              </a:spcBef>
              <a:spcAft>
                <a:spcPts val="0"/>
              </a:spcAft>
              <a:buClr>
                <a:schemeClr val="dk1"/>
              </a:buClr>
              <a:buSzPts val="2000"/>
              <a:buNone/>
            </a:pPr>
            <a:endParaRPr sz="2000"/>
          </a:p>
          <a:p>
            <a:pPr marL="0" lvl="0" indent="0" algn="l" rtl="0">
              <a:lnSpc>
                <a:spcPct val="115000"/>
              </a:lnSpc>
              <a:spcBef>
                <a:spcPts val="600"/>
              </a:spcBef>
              <a:spcAft>
                <a:spcPts val="0"/>
              </a:spcAft>
              <a:buNone/>
            </a:pPr>
            <a:endParaRPr sz="2000"/>
          </a:p>
          <a:p>
            <a:pPr marL="0" lvl="0" indent="0" algn="l" rtl="0">
              <a:lnSpc>
                <a:spcPct val="115000"/>
              </a:lnSpc>
              <a:spcBef>
                <a:spcPts val="600"/>
              </a:spcBef>
              <a:spcAft>
                <a:spcPts val="0"/>
              </a:spcAft>
              <a:buNone/>
            </a:pPr>
            <a:endParaRPr sz="2000"/>
          </a:p>
          <a:p>
            <a:pPr marL="0" lvl="0" indent="0" algn="l" rtl="0">
              <a:spcBef>
                <a:spcPts val="500"/>
              </a:spcBef>
              <a:spcAft>
                <a:spcPts val="0"/>
              </a:spcAft>
              <a:buNone/>
            </a:pP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p:txBody>
      </p:sp>
      <p:sp>
        <p:nvSpPr>
          <p:cNvPr id="754" name="Google Shape;754;gca6c4a9396_0_42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ca6c4a9396_0_106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0" indent="0" algn="l" rtl="0">
              <a:lnSpc>
                <a:spcPct val="115000"/>
              </a:lnSpc>
              <a:spcBef>
                <a:spcPts val="600"/>
              </a:spcBef>
              <a:spcAft>
                <a:spcPts val="0"/>
              </a:spcAft>
              <a:buNone/>
            </a:pPr>
            <a:r>
              <a:rPr lang="en-GB" sz="2000"/>
              <a:t>**After last point ***</a:t>
            </a:r>
            <a:endParaRPr sz="2000"/>
          </a:p>
          <a:p>
            <a:pPr marL="317500" lvl="1" indent="-330200" algn="l" rtl="0">
              <a:lnSpc>
                <a:spcPct val="115000"/>
              </a:lnSpc>
              <a:spcBef>
                <a:spcPts val="600"/>
              </a:spcBef>
              <a:spcAft>
                <a:spcPts val="0"/>
              </a:spcAft>
              <a:buClr>
                <a:srgbClr val="0070BB"/>
              </a:buClr>
              <a:buSzPts val="2000"/>
              <a:buFont typeface="Calibri"/>
              <a:buChar char="–"/>
            </a:pPr>
            <a:r>
              <a:rPr lang="en-GB" sz="2000"/>
              <a:t>However, even quadratic speedup is considerable when </a:t>
            </a:r>
            <a:r>
              <a:rPr lang="en-GB" sz="2000" i="1"/>
              <a:t>N</a:t>
            </a:r>
            <a:r>
              <a:rPr lang="en-GB" sz="2000"/>
              <a:t> is large.</a:t>
            </a:r>
            <a:endParaRPr sz="2000"/>
          </a:p>
          <a:p>
            <a:pPr marL="0" lvl="0" indent="0" algn="l" rtl="0">
              <a:lnSpc>
                <a:spcPct val="115000"/>
              </a:lnSpc>
              <a:spcBef>
                <a:spcPts val="600"/>
              </a:spcBef>
              <a:spcAft>
                <a:spcPts val="0"/>
              </a:spcAft>
              <a:buNone/>
            </a:pPr>
            <a:endParaRPr sz="2000"/>
          </a:p>
          <a:p>
            <a:pPr marL="0" lvl="0" indent="0" algn="l" rtl="0">
              <a:lnSpc>
                <a:spcPct val="115000"/>
              </a:lnSpc>
              <a:spcBef>
                <a:spcPts val="600"/>
              </a:spcBef>
              <a:spcAft>
                <a:spcPts val="0"/>
              </a:spcAft>
              <a:buNone/>
            </a:pPr>
            <a:endParaRPr sz="2000"/>
          </a:p>
          <a:p>
            <a:pPr marL="0" lvl="0" indent="0" algn="l" rtl="0">
              <a:spcBef>
                <a:spcPts val="500"/>
              </a:spcBef>
              <a:spcAft>
                <a:spcPts val="0"/>
              </a:spcAft>
              <a:buNone/>
            </a:pP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p:txBody>
      </p:sp>
      <p:sp>
        <p:nvSpPr>
          <p:cNvPr id="768" name="Google Shape;768;gca6c4a9396_0_1065: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ca243c3731_0_28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GB" sz="1500"/>
              <a:t>There are two different ways to implement SVM</a:t>
            </a:r>
            <a:endParaRPr sz="1050">
              <a:highlight>
                <a:srgbClr val="FFFFFF"/>
              </a:highlight>
              <a:latin typeface="Helvetica Neue"/>
              <a:ea typeface="Helvetica Neue"/>
              <a:cs typeface="Helvetica Neue"/>
              <a:sym typeface="Helvetica Neue"/>
            </a:endParaRPr>
          </a:p>
        </p:txBody>
      </p:sp>
      <p:sp>
        <p:nvSpPr>
          <p:cNvPr id="783" name="Google Shape;783;gca243c3731_0_281: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ca6c4a9396_0_107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500"/>
              <a:t>There are two different ways to implement SVM</a:t>
            </a:r>
            <a:endParaRPr sz="1050">
              <a:highlight>
                <a:srgbClr val="FFFFFF"/>
              </a:highlight>
              <a:latin typeface="Helvetica Neue"/>
              <a:ea typeface="Helvetica Neue"/>
              <a:cs typeface="Helvetica Neue"/>
              <a:sym typeface="Helvetica Neue"/>
            </a:endParaRPr>
          </a:p>
        </p:txBody>
      </p:sp>
      <p:sp>
        <p:nvSpPr>
          <p:cNvPr id="797" name="Google Shape;797;gca6c4a9396_0_1079: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ca6c4a9396_0_109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500"/>
              <a:t>Only downfall is that they don’t test it in real life but we will see it in action for a satisfiability problem</a:t>
            </a:r>
            <a:endParaRPr sz="1050">
              <a:highlight>
                <a:srgbClr val="FFFFFF"/>
              </a:highlight>
              <a:latin typeface="Helvetica Neue"/>
              <a:ea typeface="Helvetica Neue"/>
              <a:cs typeface="Helvetica Neue"/>
              <a:sym typeface="Helvetica Neue"/>
            </a:endParaRPr>
          </a:p>
        </p:txBody>
      </p:sp>
      <p:sp>
        <p:nvSpPr>
          <p:cNvPr id="814" name="Google Shape;814;gca6c4a9396_0_1097: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ca243c3731_0_31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833" name="Google Shape;833;gca243c3731_0_315: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ca243c3731_0_33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350">
                <a:highlight>
                  <a:srgbClr val="FFFFFF"/>
                </a:highlight>
                <a:latin typeface="Helvetica Neue"/>
                <a:ea typeface="Helvetica Neue"/>
                <a:cs typeface="Helvetica Neue"/>
                <a:sym typeface="Helvetica Neue"/>
              </a:rPr>
              <a:t>With 3 qubits and only one iteration </a:t>
            </a:r>
            <a:endParaRPr sz="13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3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350">
                <a:highlight>
                  <a:srgbClr val="FFFFFF"/>
                </a:highlight>
                <a:latin typeface="Helvetica Neue"/>
                <a:ea typeface="Helvetica Neue"/>
                <a:cs typeface="Helvetica Neue"/>
                <a:sym typeface="Helvetica Neue"/>
              </a:rPr>
              <a:t>Multiple iterations could be used in reinforcement learning </a:t>
            </a:r>
            <a:endParaRPr sz="13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3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350">
              <a:highlight>
                <a:srgbClr val="FFFFFF"/>
              </a:highlight>
              <a:latin typeface="Helvetica Neue"/>
              <a:ea typeface="Helvetica Neue"/>
              <a:cs typeface="Helvetica Neue"/>
              <a:sym typeface="Helvetica Neue"/>
            </a:endParaRPr>
          </a:p>
          <a:p>
            <a:pPr marL="317500" lvl="1" indent="-330200" algn="l" rtl="0">
              <a:lnSpc>
                <a:spcPct val="115000"/>
              </a:lnSpc>
              <a:spcBef>
                <a:spcPts val="600"/>
              </a:spcBef>
              <a:spcAft>
                <a:spcPts val="0"/>
              </a:spcAft>
              <a:buClr>
                <a:srgbClr val="0070BB"/>
              </a:buClr>
              <a:buSzPts val="2000"/>
              <a:buFont typeface="Calibri"/>
              <a:buChar char="–"/>
            </a:pPr>
            <a:r>
              <a:rPr lang="en-GB" sz="2000"/>
              <a:t>Like all quantum computer algorithms, Grover's algorithm is probabilistic, in the sense that it gives the correct answer with high </a:t>
            </a:r>
            <a:r>
              <a:rPr lang="en-GB" sz="2000">
                <a:solidFill>
                  <a:srgbClr val="2897D7"/>
                </a:solidFill>
                <a:uFill>
                  <a:noFill/>
                </a:uFill>
                <a:hlinkClick r:id="rId3">
                  <a:extLst>
                    <a:ext uri="{A12FA001-AC4F-418D-AE19-62706E023703}">
                      <ahyp:hlinkClr xmlns:ahyp="http://schemas.microsoft.com/office/drawing/2018/hyperlinkcolor" val="tx"/>
                    </a:ext>
                  </a:extLst>
                </a:hlinkClick>
              </a:rPr>
              <a:t>pro</a:t>
            </a:r>
            <a:r>
              <a:rPr lang="en-GB" sz="2000"/>
              <a:t>b</a:t>
            </a:r>
            <a:r>
              <a:rPr lang="en-GB" sz="2000">
                <a:solidFill>
                  <a:srgbClr val="2897D7"/>
                </a:solidFill>
                <a:uFill>
                  <a:noFill/>
                </a:uFill>
                <a:hlinkClick r:id="rId3">
                  <a:extLst>
                    <a:ext uri="{A12FA001-AC4F-418D-AE19-62706E023703}">
                      <ahyp:hlinkClr xmlns:ahyp="http://schemas.microsoft.com/office/drawing/2018/hyperlinkcolor" val="tx"/>
                    </a:ext>
                  </a:extLst>
                </a:hlinkClick>
              </a:rPr>
              <a:t>ability</a:t>
            </a:r>
            <a:r>
              <a:rPr lang="en-GB" sz="2000"/>
              <a:t>. The probability of failure can be decreased by repeating the algorithm</a:t>
            </a:r>
            <a:endParaRPr sz="1350">
              <a:highlight>
                <a:srgbClr val="FFFFFF"/>
              </a:highlight>
              <a:latin typeface="Helvetica Neue"/>
              <a:ea typeface="Helvetica Neue"/>
              <a:cs typeface="Helvetica Neue"/>
              <a:sym typeface="Helvetica Neue"/>
            </a:endParaRPr>
          </a:p>
        </p:txBody>
      </p:sp>
      <p:sp>
        <p:nvSpPr>
          <p:cNvPr id="849" name="Google Shape;849;gca243c3731_0_33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ca26c39f1d_0_6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t>My aim is to tackle this problem</a:t>
            </a:r>
            <a:endParaRPr sz="1600"/>
          </a:p>
        </p:txBody>
      </p:sp>
      <p:sp>
        <p:nvSpPr>
          <p:cNvPr id="119" name="Google Shape;119;gca26c39f1d_0_6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p:cNvGrpSpPr/>
        <p:nvPr/>
      </p:nvGrpSpPr>
      <p:grpSpPr>
        <a:xfrm>
          <a:off x="0" y="0"/>
          <a:ext cx="0" cy="0"/>
          <a:chOff x="0" y="0"/>
          <a:chExt cx="0" cy="0"/>
        </a:xfrm>
      </p:grpSpPr>
      <p:sp>
        <p:nvSpPr>
          <p:cNvPr id="864" name="Google Shape;864;gca243c3731_0_36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5" name="Google Shape;865;gca243c3731_0_365: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gca6c4a9396_0_111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8" name="Google Shape;878;gca6c4a9396_0_1115: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ca6c4a9396_0_1128: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2" name="Google Shape;892;gca6c4a9396_0_1128: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ca243c3731_0_38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400"/>
              <a:t>There are a few ways to do about data encoding </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GB" sz="1400"/>
              <a:t>While all of them are possible</a:t>
            </a:r>
            <a:endParaRPr sz="1400"/>
          </a:p>
          <a:p>
            <a:pPr marL="0" lvl="0" indent="0" algn="l" rtl="0">
              <a:spcBef>
                <a:spcPts val="0"/>
              </a:spcBef>
              <a:spcAft>
                <a:spcPts val="0"/>
              </a:spcAft>
              <a:buNone/>
            </a:pPr>
            <a:r>
              <a:rPr lang="en-GB" sz="1400"/>
              <a:t>We will only be looking at </a:t>
            </a:r>
            <a:endParaRPr sz="1400"/>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r>
              <a:rPr lang="en-GB" sz="1400"/>
              <a:t>Explain: briefly each </a:t>
            </a:r>
            <a:endParaRPr sz="1400"/>
          </a:p>
        </p:txBody>
      </p:sp>
      <p:sp>
        <p:nvSpPr>
          <p:cNvPr id="906" name="Google Shape;906;gca243c3731_0_38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ca243c3731_0_42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800"/>
              <a:t>There are a few ways to do about data encoding </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GB" sz="1800"/>
              <a:t>While all of them are possible</a:t>
            </a:r>
            <a:endParaRPr sz="1800"/>
          </a:p>
          <a:p>
            <a:pPr marL="0" lvl="0" indent="0" algn="l" rtl="0">
              <a:spcBef>
                <a:spcPts val="0"/>
              </a:spcBef>
              <a:spcAft>
                <a:spcPts val="0"/>
              </a:spcAft>
              <a:buNone/>
            </a:pPr>
            <a:r>
              <a:rPr lang="en-GB" sz="1800"/>
              <a:t>We will only be looking at </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GB" sz="1800"/>
              <a:t>We will be talking and implementing angle encoding and Feature mapping </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GB" sz="1800"/>
              <a:t>-- highlight those two </a:t>
            </a:r>
            <a:endParaRPr sz="1800"/>
          </a:p>
        </p:txBody>
      </p:sp>
      <p:sp>
        <p:nvSpPr>
          <p:cNvPr id="921" name="Google Shape;921;gca243c3731_0_42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ca243c3731_0_39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936" name="Google Shape;936;gca243c3731_0_395: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ca6c4a9396_0_114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950" name="Google Shape;950;gca6c4a9396_0_1141: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ca6c4a9396_0_115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965" name="Google Shape;965;gca6c4a9396_0_1155: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ca243c3731_0_438: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We use as an example the iris dataset. </a:t>
            </a: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This dataset is composed of 4 variables labelled -1 or 1. </a:t>
            </a: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We only keep as a feature the 2 first columns and transform the labels as 0 and 1</a:t>
            </a: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The data are then padded with constant values and renormalized to have a unitary vector.</a:t>
            </a:r>
            <a:endParaRPr sz="1250">
              <a:highlight>
                <a:srgbClr val="FFFFFF"/>
              </a:highlight>
              <a:latin typeface="Helvetica Neue"/>
              <a:ea typeface="Helvetica Neue"/>
              <a:cs typeface="Helvetica Neue"/>
              <a:sym typeface="Helvetica Neue"/>
            </a:endParaRPr>
          </a:p>
        </p:txBody>
      </p:sp>
      <p:sp>
        <p:nvSpPr>
          <p:cNvPr id="980" name="Google Shape;980;gca243c3731_0_438: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ca6c4a9396_0_116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We use as an example the iris dataset. </a:t>
            </a: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This dataset is composed of 4 variables labelled -1 or 1. </a:t>
            </a: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We only keep as a feature the 2 first columns and transform the labels as 0 and 1</a:t>
            </a: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The data are then padded with constant values and renormalized to have a unitary vector.</a:t>
            </a:r>
            <a:endParaRPr sz="1250">
              <a:highlight>
                <a:srgbClr val="FFFFFF"/>
              </a:highlight>
              <a:latin typeface="Helvetica Neue"/>
              <a:ea typeface="Helvetica Neue"/>
              <a:cs typeface="Helvetica Neue"/>
              <a:sym typeface="Helvetica Neue"/>
            </a:endParaRPr>
          </a:p>
        </p:txBody>
      </p:sp>
      <p:sp>
        <p:nvSpPr>
          <p:cNvPr id="994" name="Google Shape;994;gca6c4a9396_0_1169: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ca6c4a9396_0_848: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1134"/>
              </a:spcBef>
              <a:spcAft>
                <a:spcPts val="0"/>
              </a:spcAft>
              <a:buNone/>
            </a:pPr>
            <a:r>
              <a:rPr lang="en-GB" sz="1600"/>
              <a:t>** After the fist point **</a:t>
            </a:r>
            <a:endParaRPr sz="1600"/>
          </a:p>
          <a:p>
            <a:pPr marL="317500" lvl="1" indent="-292100" algn="l" rtl="0">
              <a:spcBef>
                <a:spcPts val="1134"/>
              </a:spcBef>
              <a:spcAft>
                <a:spcPts val="0"/>
              </a:spcAft>
              <a:buClr>
                <a:srgbClr val="0070BB"/>
              </a:buClr>
              <a:buSzPts val="1600"/>
              <a:buChar char="–"/>
            </a:pPr>
            <a:r>
              <a:rPr lang="en-GB" sz="1600"/>
              <a:t>Create a more inviting approach for more to build on</a:t>
            </a:r>
            <a:endParaRPr sz="1600"/>
          </a:p>
          <a:p>
            <a:pPr marL="0" lvl="0" indent="0" algn="l" rtl="0">
              <a:spcBef>
                <a:spcPts val="0"/>
              </a:spcBef>
              <a:spcAft>
                <a:spcPts val="0"/>
              </a:spcAft>
              <a:buNone/>
            </a:pPr>
            <a:endParaRPr/>
          </a:p>
          <a:p>
            <a:pPr marL="0" lvl="0" indent="0" algn="l" rtl="0">
              <a:spcBef>
                <a:spcPts val="0"/>
              </a:spcBef>
              <a:spcAft>
                <a:spcPts val="0"/>
              </a:spcAft>
              <a:buNone/>
            </a:pPr>
            <a:r>
              <a:rPr lang="en-GB" sz="1600"/>
              <a:t>** After 2nd paragrapH**</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GB" sz="1600"/>
              <a:t>We will create modular options to  swap in the different kinds of Machine learning and searching circuits </a:t>
            </a:r>
            <a:endParaRPr sz="1600"/>
          </a:p>
          <a:p>
            <a:pPr marL="0" lvl="0" indent="0" algn="l" rtl="0">
              <a:spcBef>
                <a:spcPts val="0"/>
              </a:spcBef>
              <a:spcAft>
                <a:spcPts val="0"/>
              </a:spcAft>
              <a:buNone/>
            </a:pPr>
            <a:endParaRPr sz="1600"/>
          </a:p>
          <a:p>
            <a:pPr marL="0" lvl="0" indent="0" algn="l" rtl="0">
              <a:spcBef>
                <a:spcPts val="0"/>
              </a:spcBef>
              <a:spcAft>
                <a:spcPts val="0"/>
              </a:spcAft>
              <a:buNone/>
            </a:pPr>
            <a:endParaRPr sz="1600"/>
          </a:p>
          <a:p>
            <a:pPr marL="0" lvl="0" indent="0" algn="l" rtl="0">
              <a:spcBef>
                <a:spcPts val="0"/>
              </a:spcBef>
              <a:spcAft>
                <a:spcPts val="0"/>
              </a:spcAft>
              <a:buNone/>
            </a:pPr>
            <a:r>
              <a:rPr lang="en-GB" sz="1600"/>
              <a:t>Also How those circuits will handle that data</a:t>
            </a:r>
            <a:endParaRPr sz="1600"/>
          </a:p>
        </p:txBody>
      </p:sp>
      <p:sp>
        <p:nvSpPr>
          <p:cNvPr id="134" name="Google Shape;134;gca6c4a9396_0_848: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ca243c3731_0_48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400">
                <a:latin typeface="Times New Roman"/>
                <a:ea typeface="Times New Roman"/>
                <a:cs typeface="Times New Roman"/>
                <a:sym typeface="Times New Roman"/>
              </a:rPr>
              <a:t>Note : we need to initialise all other registers we will use later </a:t>
            </a:r>
            <a:endParaRPr sz="140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GB" sz="1400">
                <a:latin typeface="Times New Roman"/>
                <a:ea typeface="Times New Roman"/>
                <a:cs typeface="Times New Roman"/>
                <a:sym typeface="Times New Roman"/>
              </a:rPr>
              <a:t> </a:t>
            </a:r>
            <a:endParaRPr sz="140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GB" sz="1400">
                <a:latin typeface="Times New Roman"/>
                <a:ea typeface="Times New Roman"/>
                <a:cs typeface="Times New Roman"/>
                <a:sym typeface="Times New Roman"/>
              </a:rPr>
              <a:t>Following  RECOMMENDATION SYSTEMS WITH THE QUANTUM K–NN AND GROVER</a:t>
            </a:r>
            <a:endParaRPr sz="140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40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GB" sz="1400">
                <a:latin typeface="Times New Roman"/>
                <a:ea typeface="Times New Roman"/>
                <a:cs typeface="Times New Roman"/>
                <a:sym typeface="Times New Roman"/>
              </a:rPr>
              <a:t>ALGORITHMS FOR DATA PROCESSING</a:t>
            </a:r>
            <a:endParaRPr sz="140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GB" sz="1400">
                <a:latin typeface="Times New Roman"/>
                <a:ea typeface="Times New Roman"/>
                <a:cs typeface="Times New Roman"/>
                <a:sym typeface="Times New Roman"/>
              </a:rPr>
              <a:t>MAREK SAWERWAIN a,∗, MAREK WRÓBLEWSKI</a:t>
            </a:r>
            <a:endParaRPr sz="140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40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GB" sz="1050">
                <a:highlight>
                  <a:srgbClr val="FFFFFF"/>
                </a:highlight>
                <a:latin typeface="Helvetica Neue"/>
                <a:ea typeface="Helvetica Neue"/>
                <a:cs typeface="Helvetica Neue"/>
                <a:sym typeface="Helvetica Neue"/>
              </a:rPr>
              <a:t>We use a special routine to encode the data in the quantum circuit. </a:t>
            </a:r>
            <a:endParaRPr sz="1050">
              <a:highlight>
                <a:srgbClr val="FFFFFF"/>
              </a:highlight>
              <a:latin typeface="Helvetica Neue"/>
              <a:ea typeface="Helvetica Neue"/>
              <a:cs typeface="Helvetica Neue"/>
              <a:sym typeface="Helvetica Neue"/>
            </a:endParaRPr>
          </a:p>
          <a:p>
            <a:pPr marL="0" lvl="0" indent="0" algn="l" rtl="0">
              <a:lnSpc>
                <a:spcPct val="115000"/>
              </a:lnSpc>
              <a:spcBef>
                <a:spcPts val="0"/>
              </a:spcBef>
              <a:spcAft>
                <a:spcPts val="0"/>
              </a:spcAft>
              <a:buClr>
                <a:schemeClr val="dk1"/>
              </a:buClr>
              <a:buSzPts val="1100"/>
              <a:buFont typeface="Arial"/>
              <a:buNone/>
            </a:pPr>
            <a:endParaRPr sz="1050">
              <a:highlight>
                <a:srgbClr val="FFFFFF"/>
              </a:highlight>
              <a:latin typeface="Helvetica Neue"/>
              <a:ea typeface="Helvetica Neue"/>
              <a:cs typeface="Helvetica Neue"/>
              <a:sym typeface="Helvetica Neue"/>
            </a:endParaRPr>
          </a:p>
          <a:p>
            <a:pPr marL="0" lvl="0" indent="0" algn="l" rtl="0">
              <a:lnSpc>
                <a:spcPct val="115000"/>
              </a:lnSpc>
              <a:spcBef>
                <a:spcPts val="0"/>
              </a:spcBef>
              <a:spcAft>
                <a:spcPts val="0"/>
              </a:spcAft>
              <a:buClr>
                <a:schemeClr val="dk1"/>
              </a:buClr>
              <a:buSzPts val="1100"/>
              <a:buFont typeface="Arial"/>
              <a:buNone/>
            </a:pPr>
            <a:r>
              <a:rPr lang="en-GB" sz="1050">
                <a:highlight>
                  <a:srgbClr val="FFFFFF"/>
                </a:highlight>
                <a:latin typeface="Helvetica Neue"/>
                <a:ea typeface="Helvetica Neue"/>
                <a:cs typeface="Helvetica Neue"/>
                <a:sym typeface="Helvetica Neue"/>
              </a:rPr>
              <a:t>Ry → </a:t>
            </a:r>
            <a:r>
              <a:rPr lang="en-GB">
                <a:solidFill>
                  <a:srgbClr val="202124"/>
                </a:solidFill>
                <a:highlight>
                  <a:srgbClr val="FFFFFF"/>
                </a:highlight>
                <a:latin typeface="Arial"/>
                <a:ea typeface="Arial"/>
                <a:cs typeface="Arial"/>
                <a:sym typeface="Arial"/>
              </a:rPr>
              <a:t>one of the Rotation operators. The </a:t>
            </a:r>
            <a:r>
              <a:rPr lang="en-GB" b="1">
                <a:solidFill>
                  <a:srgbClr val="202124"/>
                </a:solidFill>
                <a:latin typeface="Arial"/>
                <a:ea typeface="Arial"/>
                <a:cs typeface="Arial"/>
                <a:sym typeface="Arial"/>
              </a:rPr>
              <a:t>Ry gate</a:t>
            </a:r>
            <a:r>
              <a:rPr lang="en-GB">
                <a:solidFill>
                  <a:srgbClr val="202124"/>
                </a:solidFill>
                <a:highlight>
                  <a:srgbClr val="FFFFFF"/>
                </a:highlight>
                <a:latin typeface="Arial"/>
                <a:ea typeface="Arial"/>
                <a:cs typeface="Arial"/>
                <a:sym typeface="Arial"/>
              </a:rPr>
              <a:t> is a single-qubit rotation through angle θ (radians) around the y-axis. </a:t>
            </a:r>
            <a:endParaRPr sz="1050">
              <a:highlight>
                <a:srgbClr val="FFFFFF"/>
              </a:highlight>
              <a:latin typeface="Helvetica Neue"/>
              <a:ea typeface="Helvetica Neue"/>
              <a:cs typeface="Helvetica Neue"/>
              <a:sym typeface="Helvetica Neue"/>
            </a:endParaRPr>
          </a:p>
          <a:p>
            <a:pPr marL="0" lvl="0" indent="0" algn="l" rtl="0">
              <a:lnSpc>
                <a:spcPct val="115000"/>
              </a:lnSpc>
              <a:spcBef>
                <a:spcPts val="0"/>
              </a:spcBef>
              <a:spcAft>
                <a:spcPts val="0"/>
              </a:spcAft>
              <a:buClr>
                <a:schemeClr val="dk1"/>
              </a:buClr>
              <a:buSzPts val="1100"/>
              <a:buFont typeface="Arial"/>
              <a:buNone/>
            </a:pPr>
            <a:endParaRPr sz="1400">
              <a:latin typeface="Times New Roman"/>
              <a:ea typeface="Times New Roman"/>
              <a:cs typeface="Times New Roman"/>
              <a:sym typeface="Times New Roman"/>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012" name="Google Shape;1012;gca243c3731_0_48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ca243c3731_0_40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a:t>With </a:t>
            </a:r>
            <a:r>
              <a:rPr lang="en-GB" sz="2000" b="1" i="1"/>
              <a:t>V</a:t>
            </a:r>
            <a:r>
              <a:rPr lang="en-GB" sz="2000" i="1"/>
              <a:t>(</a:t>
            </a:r>
            <a:r>
              <a:rPr lang="en-GB" sz="2000">
                <a:highlight>
                  <a:srgbClr val="FFFFFF"/>
                </a:highlight>
              </a:rPr>
              <a:t>Φ(𝑥⃗)</a:t>
            </a:r>
            <a:r>
              <a:rPr lang="en-GB" sz="2000" i="1"/>
              <a:t>)</a:t>
            </a:r>
            <a:r>
              <a:rPr lang="en-GB" sz="2000">
                <a:highlight>
                  <a:srgbClr val="FFFFFF"/>
                </a:highlight>
              </a:rPr>
              <a:t>  , The V being the vector space </a:t>
            </a:r>
            <a:endParaRPr sz="2000">
              <a:highlight>
                <a:srgbClr val="FFFFFF"/>
              </a:highlight>
            </a:endParaRPr>
          </a:p>
          <a:p>
            <a:pPr marL="0" lvl="0" indent="0" algn="l" rtl="0">
              <a:spcBef>
                <a:spcPts val="0"/>
              </a:spcBef>
              <a:spcAft>
                <a:spcPts val="0"/>
              </a:spcAft>
              <a:buNone/>
            </a:pPr>
            <a:endParaRPr sz="2000">
              <a:highlight>
                <a:srgbClr val="FFFFFF"/>
              </a:highlight>
            </a:endParaRPr>
          </a:p>
          <a:p>
            <a:pPr marL="0" lvl="0" indent="0" algn="l" rtl="0">
              <a:spcBef>
                <a:spcPts val="0"/>
              </a:spcBef>
              <a:spcAft>
                <a:spcPts val="0"/>
              </a:spcAft>
              <a:buNone/>
            </a:pPr>
            <a:r>
              <a:rPr lang="en-GB" sz="2000">
                <a:highlight>
                  <a:srgbClr val="FFFFFF"/>
                </a:highlight>
              </a:rPr>
              <a:t>We can then map the vector space to </a:t>
            </a:r>
            <a:endParaRPr sz="2000">
              <a:highlight>
                <a:srgbClr val="FFFFFF"/>
              </a:highlight>
            </a:endParaRPr>
          </a:p>
          <a:p>
            <a:pPr marL="0" lvl="0" indent="0" algn="l" rtl="0">
              <a:spcBef>
                <a:spcPts val="0"/>
              </a:spcBef>
              <a:spcAft>
                <a:spcPts val="0"/>
              </a:spcAft>
              <a:buNone/>
            </a:pPr>
            <a:endParaRPr sz="2000">
              <a:highlight>
                <a:srgbClr val="FFFFFF"/>
              </a:highlight>
            </a:endParaRPr>
          </a:p>
          <a:p>
            <a:pPr marL="0" lvl="0" indent="0" algn="l" rtl="0">
              <a:spcBef>
                <a:spcPts val="0"/>
              </a:spcBef>
              <a:spcAft>
                <a:spcPts val="0"/>
              </a:spcAft>
              <a:buNone/>
            </a:pPr>
            <a:r>
              <a:rPr lang="en-GB" sz="2000">
                <a:highlight>
                  <a:srgbClr val="FFFFFF"/>
                </a:highlight>
              </a:rPr>
              <a:t>And we said how : </a:t>
            </a:r>
            <a:r>
              <a:rPr lang="en-GB" sz="1400">
                <a:latin typeface="Times New Roman"/>
                <a:ea typeface="Times New Roman"/>
                <a:cs typeface="Times New Roman"/>
                <a:sym typeface="Times New Roman"/>
              </a:rPr>
              <a:t>Quantum states can also be noted in vector format. → how we talked about in amplitude encoding </a:t>
            </a:r>
            <a:endParaRPr sz="1400">
              <a:latin typeface="Times New Roman"/>
              <a:ea typeface="Times New Roman"/>
              <a:cs typeface="Times New Roman"/>
              <a:sym typeface="Times New Roman"/>
            </a:endParaRPr>
          </a:p>
          <a:p>
            <a:pPr marL="0" lvl="0" indent="0" algn="l" rtl="0">
              <a:spcBef>
                <a:spcPts val="0"/>
              </a:spcBef>
              <a:spcAft>
                <a:spcPts val="0"/>
              </a:spcAft>
              <a:buNone/>
            </a:pPr>
            <a:endParaRPr sz="2000">
              <a:highlight>
                <a:srgbClr val="FFFFFF"/>
              </a:highlight>
            </a:endParaRPr>
          </a:p>
        </p:txBody>
      </p:sp>
      <p:sp>
        <p:nvSpPr>
          <p:cNvPr id="1028" name="Google Shape;1028;gca243c3731_0_409: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gca6c4a9396_0_118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a:t>With </a:t>
            </a:r>
            <a:r>
              <a:rPr lang="en-GB" sz="2000" b="1" i="1"/>
              <a:t>V</a:t>
            </a:r>
            <a:r>
              <a:rPr lang="en-GB" sz="2000" i="1"/>
              <a:t>(</a:t>
            </a:r>
            <a:r>
              <a:rPr lang="en-GB" sz="2000">
                <a:highlight>
                  <a:srgbClr val="FFFFFF"/>
                </a:highlight>
              </a:rPr>
              <a:t>Φ(𝑥⃗)</a:t>
            </a:r>
            <a:r>
              <a:rPr lang="en-GB" sz="2000" i="1"/>
              <a:t>)</a:t>
            </a:r>
            <a:r>
              <a:rPr lang="en-GB" sz="2000">
                <a:highlight>
                  <a:srgbClr val="FFFFFF"/>
                </a:highlight>
              </a:rPr>
              <a:t>  , The V being the vector space </a:t>
            </a:r>
            <a:endParaRPr sz="2000">
              <a:highlight>
                <a:srgbClr val="FFFFFF"/>
              </a:highlight>
            </a:endParaRPr>
          </a:p>
          <a:p>
            <a:pPr marL="0" lvl="0" indent="0" algn="l" rtl="0">
              <a:spcBef>
                <a:spcPts val="0"/>
              </a:spcBef>
              <a:spcAft>
                <a:spcPts val="0"/>
              </a:spcAft>
              <a:buNone/>
            </a:pPr>
            <a:endParaRPr sz="2000">
              <a:highlight>
                <a:srgbClr val="FFFFFF"/>
              </a:highlight>
            </a:endParaRPr>
          </a:p>
          <a:p>
            <a:pPr marL="0" lvl="0" indent="0" algn="l" rtl="0">
              <a:spcBef>
                <a:spcPts val="0"/>
              </a:spcBef>
              <a:spcAft>
                <a:spcPts val="0"/>
              </a:spcAft>
              <a:buNone/>
            </a:pPr>
            <a:r>
              <a:rPr lang="en-GB" sz="2000">
                <a:highlight>
                  <a:srgbClr val="FFFFFF"/>
                </a:highlight>
              </a:rPr>
              <a:t>We can then map the vector space to </a:t>
            </a:r>
            <a:endParaRPr sz="2000">
              <a:highlight>
                <a:srgbClr val="FFFFFF"/>
              </a:highlight>
            </a:endParaRPr>
          </a:p>
          <a:p>
            <a:pPr marL="0" lvl="0" indent="0" algn="l" rtl="0">
              <a:spcBef>
                <a:spcPts val="0"/>
              </a:spcBef>
              <a:spcAft>
                <a:spcPts val="0"/>
              </a:spcAft>
              <a:buNone/>
            </a:pPr>
            <a:endParaRPr sz="2000">
              <a:highlight>
                <a:srgbClr val="FFFFFF"/>
              </a:highlight>
            </a:endParaRPr>
          </a:p>
          <a:p>
            <a:pPr marL="0" lvl="0" indent="0" algn="l" rtl="0">
              <a:spcBef>
                <a:spcPts val="0"/>
              </a:spcBef>
              <a:spcAft>
                <a:spcPts val="0"/>
              </a:spcAft>
              <a:buNone/>
            </a:pPr>
            <a:r>
              <a:rPr lang="en-GB" sz="2000">
                <a:highlight>
                  <a:srgbClr val="FFFFFF"/>
                </a:highlight>
              </a:rPr>
              <a:t>And we said how : </a:t>
            </a:r>
            <a:r>
              <a:rPr lang="en-GB" sz="1400">
                <a:latin typeface="Times New Roman"/>
                <a:ea typeface="Times New Roman"/>
                <a:cs typeface="Times New Roman"/>
                <a:sym typeface="Times New Roman"/>
              </a:rPr>
              <a:t>Quantum states can also be noted in vector format. → how we talked about in amplitude encoding </a:t>
            </a:r>
            <a:endParaRPr sz="1400">
              <a:latin typeface="Times New Roman"/>
              <a:ea typeface="Times New Roman"/>
              <a:cs typeface="Times New Roman"/>
              <a:sym typeface="Times New Roman"/>
            </a:endParaRPr>
          </a:p>
          <a:p>
            <a:pPr marL="0" lvl="0" indent="0" algn="l" rtl="0">
              <a:spcBef>
                <a:spcPts val="0"/>
              </a:spcBef>
              <a:spcAft>
                <a:spcPts val="0"/>
              </a:spcAft>
              <a:buNone/>
            </a:pPr>
            <a:endParaRPr sz="2000">
              <a:highlight>
                <a:srgbClr val="FFFFFF"/>
              </a:highlight>
            </a:endParaRPr>
          </a:p>
        </p:txBody>
      </p:sp>
      <p:sp>
        <p:nvSpPr>
          <p:cNvPr id="1042" name="Google Shape;1042;gca6c4a9396_0_1186: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ca6c4a9396_0_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700">
                <a:latin typeface="Times New Roman"/>
                <a:ea typeface="Times New Roman"/>
                <a:cs typeface="Times New Roman"/>
                <a:sym typeface="Times New Roman"/>
              </a:rPr>
              <a:t>We will be making use of the last kind of feature map(ZFeatureMap). Mostly because it is the more simplistic of the two versions of the Pauli-Z evolution, however they are interchange code wise</a:t>
            </a:r>
            <a:endParaRPr sz="1700">
              <a:latin typeface="Times New Roman"/>
              <a:ea typeface="Times New Roman"/>
              <a:cs typeface="Times New Roman"/>
              <a:sym typeface="Times New Roman"/>
            </a:endParaRPr>
          </a:p>
          <a:p>
            <a:pPr marL="0" lvl="0" indent="0" algn="l" rtl="0">
              <a:spcBef>
                <a:spcPts val="0"/>
              </a:spcBef>
              <a:spcAft>
                <a:spcPts val="0"/>
              </a:spcAft>
              <a:buNone/>
            </a:pPr>
            <a:endParaRPr sz="1700">
              <a:latin typeface="Times New Roman"/>
              <a:ea typeface="Times New Roman"/>
              <a:cs typeface="Times New Roman"/>
              <a:sym typeface="Times New Roman"/>
            </a:endParaRPr>
          </a:p>
          <a:p>
            <a:pPr marL="0" lvl="0" indent="0" algn="l" rtl="0">
              <a:spcBef>
                <a:spcPts val="0"/>
              </a:spcBef>
              <a:spcAft>
                <a:spcPts val="0"/>
              </a:spcAft>
              <a:buNone/>
            </a:pPr>
            <a:r>
              <a:rPr lang="en-GB" sz="1700">
                <a:latin typeface="Times New Roman"/>
                <a:ea typeface="Times New Roman"/>
                <a:cs typeface="Times New Roman"/>
                <a:sym typeface="Times New Roman"/>
              </a:rPr>
              <a:t>But they are interchangeable code wise → some don’t work over others so just whichever works for you  ( error free) </a:t>
            </a:r>
            <a:endParaRPr sz="1700">
              <a:latin typeface="Times New Roman"/>
              <a:ea typeface="Times New Roman"/>
              <a:cs typeface="Times New Roman"/>
              <a:sym typeface="Times New Roman"/>
            </a:endParaRPr>
          </a:p>
        </p:txBody>
      </p:sp>
      <p:sp>
        <p:nvSpPr>
          <p:cNvPr id="1057" name="Google Shape;1057;gca6c4a9396_0_9: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ca6c4a9396_0_120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700">
                <a:latin typeface="Times New Roman"/>
                <a:ea typeface="Times New Roman"/>
                <a:cs typeface="Times New Roman"/>
                <a:sym typeface="Times New Roman"/>
              </a:rPr>
              <a:t>We will be making use of the last kind of feature map(ZFeatureMap). Mostly because it is the more simplistic of the two versions of the Pauli-Z evolution, however they are interchange code wise</a:t>
            </a:r>
            <a:endParaRPr sz="1700">
              <a:latin typeface="Times New Roman"/>
              <a:ea typeface="Times New Roman"/>
              <a:cs typeface="Times New Roman"/>
              <a:sym typeface="Times New Roman"/>
            </a:endParaRPr>
          </a:p>
          <a:p>
            <a:pPr marL="0" lvl="0" indent="0" algn="l" rtl="0">
              <a:spcBef>
                <a:spcPts val="0"/>
              </a:spcBef>
              <a:spcAft>
                <a:spcPts val="0"/>
              </a:spcAft>
              <a:buNone/>
            </a:pPr>
            <a:endParaRPr sz="1700">
              <a:latin typeface="Times New Roman"/>
              <a:ea typeface="Times New Roman"/>
              <a:cs typeface="Times New Roman"/>
              <a:sym typeface="Times New Roman"/>
            </a:endParaRPr>
          </a:p>
          <a:p>
            <a:pPr marL="0" lvl="0" indent="0" algn="l" rtl="0">
              <a:spcBef>
                <a:spcPts val="0"/>
              </a:spcBef>
              <a:spcAft>
                <a:spcPts val="0"/>
              </a:spcAft>
              <a:buNone/>
            </a:pPr>
            <a:r>
              <a:rPr lang="en-GB" sz="1700">
                <a:latin typeface="Times New Roman"/>
                <a:ea typeface="Times New Roman"/>
                <a:cs typeface="Times New Roman"/>
                <a:sym typeface="Times New Roman"/>
              </a:rPr>
              <a:t>But they are interchangeable code wise → some don’t work over others so just whichever works for you  ( error free) </a:t>
            </a:r>
            <a:endParaRPr sz="1700">
              <a:latin typeface="Times New Roman"/>
              <a:ea typeface="Times New Roman"/>
              <a:cs typeface="Times New Roman"/>
              <a:sym typeface="Times New Roman"/>
            </a:endParaRPr>
          </a:p>
        </p:txBody>
      </p:sp>
      <p:sp>
        <p:nvSpPr>
          <p:cNvPr id="1071" name="Google Shape;1071;gca6c4a9396_0_120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ca6c4a9396_0_2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600"/>
          </a:p>
          <a:p>
            <a:pPr marL="0" lvl="0" indent="0" algn="l" rtl="0">
              <a:spcBef>
                <a:spcPts val="0"/>
              </a:spcBef>
              <a:spcAft>
                <a:spcPts val="0"/>
              </a:spcAft>
              <a:buNone/>
            </a:pPr>
            <a:r>
              <a:rPr lang="en-GB" sz="1450">
                <a:highlight>
                  <a:srgbClr val="FFFFFF"/>
                </a:highlight>
                <a:latin typeface="Helvetica Neue"/>
                <a:ea typeface="Helvetica Neue"/>
                <a:cs typeface="Helvetica Neue"/>
                <a:sym typeface="Helvetica Neue"/>
              </a:rPr>
              <a:t>We use as an example the iris dataset. This dataset is composed of 4 variables labelled -1 or 1. We only keep as a feature the 2 first columns and transform the labels as 0 and 1</a:t>
            </a: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450">
                <a:highlight>
                  <a:srgbClr val="FFFFFF"/>
                </a:highlight>
                <a:latin typeface="Helvetica Neue"/>
                <a:ea typeface="Helvetica Neue"/>
                <a:cs typeface="Helvetica Neue"/>
                <a:sym typeface="Helvetica Neue"/>
              </a:rPr>
              <a:t>The data are then padded with constant values and renormalized to have a unitary vector.</a:t>
            </a:r>
            <a:endParaRPr sz="1450">
              <a:highlight>
                <a:srgbClr val="FFFFFF"/>
              </a:highlight>
              <a:latin typeface="Helvetica Neue"/>
              <a:ea typeface="Helvetica Neue"/>
              <a:cs typeface="Helvetica Neue"/>
              <a:sym typeface="Helvetica Neue"/>
            </a:endParaRPr>
          </a:p>
        </p:txBody>
      </p:sp>
      <p:sp>
        <p:nvSpPr>
          <p:cNvPr id="1086" name="Google Shape;1086;gca6c4a9396_0_25: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
        <p:cNvGrpSpPr/>
        <p:nvPr/>
      </p:nvGrpSpPr>
      <p:grpSpPr>
        <a:xfrm>
          <a:off x="0" y="0"/>
          <a:ext cx="0" cy="0"/>
          <a:chOff x="0" y="0"/>
          <a:chExt cx="0" cy="0"/>
        </a:xfrm>
      </p:grpSpPr>
      <p:sp>
        <p:nvSpPr>
          <p:cNvPr id="1101" name="Google Shape;1101;gca6c4a9396_0_4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500"/>
          </a:p>
          <a:p>
            <a:pPr marL="0" lvl="0" indent="0" algn="l" rtl="0">
              <a:spcBef>
                <a:spcPts val="0"/>
              </a:spcBef>
              <a:spcAft>
                <a:spcPts val="0"/>
              </a:spcAft>
              <a:buNone/>
            </a:pPr>
            <a:r>
              <a:rPr lang="en-GB" sz="1350">
                <a:highlight>
                  <a:srgbClr val="FFFFFF"/>
                </a:highlight>
                <a:latin typeface="Helvetica Neue"/>
                <a:ea typeface="Helvetica Neue"/>
                <a:cs typeface="Helvetica Neue"/>
                <a:sym typeface="Helvetica Neue"/>
              </a:rPr>
              <a:t>We use as an example the iris dataset. This dataset is composed of 4 variables labelled -1 or 1. We only keep as a feature the 2 first columns and transform the labels as 0 and 1</a:t>
            </a:r>
            <a:endParaRPr sz="13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3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350">
                <a:highlight>
                  <a:srgbClr val="FFFFFF"/>
                </a:highlight>
                <a:latin typeface="Helvetica Neue"/>
                <a:ea typeface="Helvetica Neue"/>
                <a:cs typeface="Helvetica Neue"/>
                <a:sym typeface="Helvetica Neue"/>
              </a:rPr>
              <a:t>The data are then padded with constant values and renormalized to have a unitary vector.</a:t>
            </a:r>
            <a:endParaRPr sz="1350">
              <a:highlight>
                <a:srgbClr val="FFFFFF"/>
              </a:highlight>
              <a:latin typeface="Helvetica Neue"/>
              <a:ea typeface="Helvetica Neue"/>
              <a:cs typeface="Helvetica Neue"/>
              <a:sym typeface="Helvetica Neue"/>
            </a:endParaRPr>
          </a:p>
        </p:txBody>
      </p:sp>
      <p:sp>
        <p:nvSpPr>
          <p:cNvPr id="1102" name="Google Shape;1102;gca6c4a9396_0_4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ca6c4a9396_0_36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57200" lvl="0" indent="-317500" algn="l" rtl="0">
              <a:lnSpc>
                <a:spcPct val="115000"/>
              </a:lnSpc>
              <a:spcBef>
                <a:spcPts val="0"/>
              </a:spcBef>
              <a:spcAft>
                <a:spcPts val="0"/>
              </a:spcAft>
              <a:buSzPts val="1400"/>
              <a:buChar char="●"/>
            </a:pPr>
            <a:r>
              <a:rPr lang="en-GB" sz="700">
                <a:latin typeface="Times New Roman"/>
                <a:ea typeface="Times New Roman"/>
                <a:cs typeface="Times New Roman"/>
                <a:sym typeface="Times New Roman"/>
              </a:rPr>
              <a:t> </a:t>
            </a:r>
            <a:r>
              <a:rPr lang="en-GB" sz="1400">
                <a:latin typeface="Arial"/>
                <a:ea typeface="Arial"/>
                <a:cs typeface="Arial"/>
                <a:sym typeface="Arial"/>
              </a:rPr>
              <a:t>Now we can call on the mapping. First we import , we will import all 3 types of feature mapping </a:t>
            </a:r>
            <a:endParaRPr sz="1400">
              <a:latin typeface="Arial"/>
              <a:ea typeface="Arial"/>
              <a:cs typeface="Arial"/>
              <a:sym typeface="Arial"/>
            </a:endParaRPr>
          </a:p>
          <a:p>
            <a:pPr marL="0" lvl="0" indent="0" algn="l" rtl="0">
              <a:spcBef>
                <a:spcPts val="0"/>
              </a:spcBef>
              <a:spcAft>
                <a:spcPts val="0"/>
              </a:spcAft>
              <a:buNone/>
            </a:pPr>
            <a:endParaRPr sz="1400">
              <a:latin typeface="Times New Roman"/>
              <a:ea typeface="Times New Roman"/>
              <a:cs typeface="Times New Roman"/>
              <a:sym typeface="Times New Roman"/>
            </a:endParaRPr>
          </a:p>
          <a:p>
            <a:pPr marL="0" lvl="0" indent="0" algn="l" rtl="0">
              <a:spcBef>
                <a:spcPts val="0"/>
              </a:spcBef>
              <a:spcAft>
                <a:spcPts val="0"/>
              </a:spcAft>
              <a:buNone/>
            </a:pP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a:latin typeface="Times New Roman"/>
                <a:ea typeface="Times New Roman"/>
                <a:cs typeface="Times New Roman"/>
                <a:sym typeface="Times New Roman"/>
              </a:rPr>
              <a:t>Then we can call it as a data frame, specifying the number of features and repetitions we would need. In our case 4 features, and only one repetitions. </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a:latin typeface="Times New Roman"/>
                <a:ea typeface="Times New Roman"/>
                <a:cs typeface="Times New Roman"/>
                <a:sym typeface="Times New Roman"/>
              </a:rPr>
              <a:t>Multiple repetitions will be useful for future neural network implementations </a:t>
            </a:r>
            <a:endParaRPr sz="1400">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400">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400">
              <a:latin typeface="Times New Roman"/>
              <a:ea typeface="Times New Roman"/>
              <a:cs typeface="Times New Roman"/>
              <a:sym typeface="Times New Roman"/>
            </a:endParaRPr>
          </a:p>
          <a:p>
            <a:pPr marL="457200" lvl="0" indent="-317500" algn="l" rtl="0">
              <a:lnSpc>
                <a:spcPct val="115000"/>
              </a:lnSpc>
              <a:spcBef>
                <a:spcPts val="0"/>
              </a:spcBef>
              <a:spcAft>
                <a:spcPts val="0"/>
              </a:spcAft>
              <a:buSzPts val="1400"/>
              <a:buChar char="●"/>
            </a:pPr>
            <a:r>
              <a:rPr lang="en-GB" sz="700">
                <a:latin typeface="Times New Roman"/>
                <a:ea typeface="Times New Roman"/>
                <a:cs typeface="Times New Roman"/>
                <a:sym typeface="Times New Roman"/>
              </a:rPr>
              <a:t>   </a:t>
            </a:r>
            <a:r>
              <a:rPr lang="en-GB" sz="1400">
                <a:latin typeface="Arial"/>
                <a:ea typeface="Arial"/>
                <a:cs typeface="Arial"/>
                <a:sym typeface="Arial"/>
              </a:rPr>
              <a:t>We will then assign the data to the circuit parameters </a:t>
            </a:r>
            <a:endParaRPr sz="1400">
              <a:latin typeface="Arial"/>
              <a:ea typeface="Arial"/>
              <a:cs typeface="Arial"/>
              <a:sym typeface="Arial"/>
            </a:endParaRPr>
          </a:p>
          <a:p>
            <a:pPr marL="0" lvl="0" indent="0" algn="l" rtl="0">
              <a:lnSpc>
                <a:spcPct val="115000"/>
              </a:lnSpc>
              <a:spcBef>
                <a:spcPts val="0"/>
              </a:spcBef>
              <a:spcAft>
                <a:spcPts val="0"/>
              </a:spcAft>
              <a:buNone/>
            </a:pPr>
            <a:endParaRPr sz="1400">
              <a:latin typeface="Arial"/>
              <a:ea typeface="Arial"/>
              <a:cs typeface="Arial"/>
              <a:sym typeface="Arial"/>
            </a:endParaRPr>
          </a:p>
          <a:p>
            <a:pPr marL="0" lvl="0" indent="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sz="1400">
              <a:latin typeface="Times New Roman"/>
              <a:ea typeface="Times New Roman"/>
              <a:cs typeface="Times New Roman"/>
              <a:sym typeface="Times New Roman"/>
            </a:endParaRPr>
          </a:p>
        </p:txBody>
      </p:sp>
      <p:sp>
        <p:nvSpPr>
          <p:cNvPr id="1117" name="Google Shape;1117;gca6c4a9396_0_362: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2"/>
        <p:cNvGrpSpPr/>
        <p:nvPr/>
      </p:nvGrpSpPr>
      <p:grpSpPr>
        <a:xfrm>
          <a:off x="0" y="0"/>
          <a:ext cx="0" cy="0"/>
          <a:chOff x="0" y="0"/>
          <a:chExt cx="0" cy="0"/>
        </a:xfrm>
      </p:grpSpPr>
      <p:sp>
        <p:nvSpPr>
          <p:cNvPr id="1133" name="Google Shape;1133;gca6c4a9396_0_6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57200" lvl="0" indent="-317500" algn="l" rtl="0">
              <a:lnSpc>
                <a:spcPct val="115000"/>
              </a:lnSpc>
              <a:spcBef>
                <a:spcPts val="0"/>
              </a:spcBef>
              <a:spcAft>
                <a:spcPts val="0"/>
              </a:spcAft>
              <a:buClr>
                <a:schemeClr val="dk1"/>
              </a:buClr>
              <a:buSzPts val="1400"/>
              <a:buChar char="●"/>
            </a:pPr>
            <a:r>
              <a:rPr lang="en-GB" sz="700">
                <a:latin typeface="Times New Roman"/>
                <a:ea typeface="Times New Roman"/>
                <a:cs typeface="Times New Roman"/>
                <a:sym typeface="Times New Roman"/>
              </a:rPr>
              <a:t> </a:t>
            </a:r>
            <a:r>
              <a:rPr lang="en-GB" sz="1400">
                <a:latin typeface="Arial"/>
                <a:ea typeface="Arial"/>
                <a:cs typeface="Arial"/>
                <a:sym typeface="Arial"/>
              </a:rPr>
              <a:t>Following which we will combine the feature map circuit with assigned parameters of the second datapoint</a:t>
            </a:r>
            <a:endParaRPr sz="14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400">
              <a:latin typeface="Arial"/>
              <a:ea typeface="Arial"/>
              <a:cs typeface="Arial"/>
              <a:sym typeface="Arial"/>
            </a:endParaRPr>
          </a:p>
          <a:p>
            <a:pPr marL="457200" lvl="0" indent="-317500" algn="l" rtl="0">
              <a:lnSpc>
                <a:spcPct val="115000"/>
              </a:lnSpc>
              <a:spcBef>
                <a:spcPts val="0"/>
              </a:spcBef>
              <a:spcAft>
                <a:spcPts val="0"/>
              </a:spcAft>
              <a:buClr>
                <a:schemeClr val="dk1"/>
              </a:buClr>
              <a:buSzPts val="1400"/>
              <a:buChar char="●"/>
            </a:pPr>
            <a:r>
              <a:rPr lang="en-GB" sz="1400">
                <a:latin typeface="Times New Roman"/>
                <a:ea typeface="Times New Roman"/>
                <a:cs typeface="Times New Roman"/>
                <a:sym typeface="Times New Roman"/>
              </a:rPr>
              <a:t>We will need to loop and apply </a:t>
            </a:r>
            <a:r>
              <a:rPr lang="en-GB" sz="1400" i="1">
                <a:latin typeface="Times New Roman"/>
                <a:ea typeface="Times New Roman"/>
                <a:cs typeface="Times New Roman"/>
                <a:sym typeface="Times New Roman"/>
              </a:rPr>
              <a:t>a</a:t>
            </a:r>
            <a:r>
              <a:rPr lang="en-GB" sz="1400">
                <a:latin typeface="Times New Roman"/>
                <a:ea typeface="Times New Roman"/>
                <a:cs typeface="Times New Roman"/>
                <a:sym typeface="Times New Roman"/>
              </a:rPr>
              <a:t> and </a:t>
            </a:r>
            <a:r>
              <a:rPr lang="en-GB" sz="1400" i="1">
                <a:latin typeface="Times New Roman"/>
                <a:ea typeface="Times New Roman"/>
                <a:cs typeface="Times New Roman"/>
                <a:sym typeface="Times New Roman"/>
              </a:rPr>
              <a:t>b</a:t>
            </a:r>
            <a:r>
              <a:rPr lang="en-GB" sz="1400">
                <a:latin typeface="Times New Roman"/>
                <a:ea typeface="Times New Roman"/>
                <a:cs typeface="Times New Roman"/>
                <a:sym typeface="Times New Roman"/>
              </a:rPr>
              <a:t> do this for all data points , resulting in;</a:t>
            </a:r>
            <a:endParaRPr sz="1400">
              <a:latin typeface="Times New Roman"/>
              <a:ea typeface="Times New Roman"/>
              <a:cs typeface="Times New Roman"/>
              <a:sym typeface="Times New Roman"/>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a:p>
            <a:pPr marL="457200" lvl="0" indent="-320675" algn="l" rtl="0">
              <a:spcBef>
                <a:spcPts val="0"/>
              </a:spcBef>
              <a:spcAft>
                <a:spcPts val="0"/>
              </a:spcAft>
              <a:buSzPts val="1450"/>
              <a:buFont typeface="Helvetica Neue"/>
              <a:buChar char="●"/>
            </a:pPr>
            <a:r>
              <a:rPr lang="en-GB" sz="1450">
                <a:highlight>
                  <a:schemeClr val="lt1"/>
                </a:highlight>
                <a:latin typeface="Helvetica Neue"/>
                <a:ea typeface="Helvetica Neue"/>
                <a:cs typeface="Helvetica Neue"/>
                <a:sym typeface="Helvetica Neue"/>
              </a:rPr>
              <a:t>Now we will need a SWAP gate between them in order to </a:t>
            </a:r>
            <a:endParaRPr sz="1050">
              <a:highlight>
                <a:srgbClr val="FFFFFF"/>
              </a:highlight>
              <a:latin typeface="Helvetica Neue"/>
              <a:ea typeface="Helvetica Neue"/>
              <a:cs typeface="Helvetica Neue"/>
              <a:sym typeface="Helvetica Neue"/>
            </a:endParaRPr>
          </a:p>
          <a:p>
            <a:pPr marL="914400" lvl="1" indent="-320675" algn="l" rtl="0">
              <a:lnSpc>
                <a:spcPct val="115000"/>
              </a:lnSpc>
              <a:spcBef>
                <a:spcPts val="0"/>
              </a:spcBef>
              <a:spcAft>
                <a:spcPts val="0"/>
              </a:spcAft>
              <a:buClr>
                <a:schemeClr val="dk1"/>
              </a:buClr>
              <a:buSzPts val="1450"/>
              <a:buFont typeface="Helvetica Neue"/>
              <a:buAutoNum type="alphaLcPeriod"/>
            </a:pPr>
            <a:r>
              <a:rPr lang="en-GB" sz="1400">
                <a:latin typeface="Times New Roman"/>
                <a:ea typeface="Times New Roman"/>
                <a:cs typeface="Times New Roman"/>
                <a:sym typeface="Times New Roman"/>
              </a:rPr>
              <a:t>KNN implementation, the data is stored in qubit 1. In order to reduce our circuit and ensure all data points are encoded into qubit 1, we will make use of a SWAP Gate.</a:t>
            </a:r>
            <a:endParaRPr sz="1400">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sz="1400">
              <a:latin typeface="Times New Roman"/>
              <a:ea typeface="Times New Roman"/>
              <a:cs typeface="Times New Roman"/>
              <a:sym typeface="Times New Roman"/>
            </a:endParaRPr>
          </a:p>
          <a:p>
            <a:pPr marL="914400" lvl="1" indent="-320675" algn="l" rtl="0">
              <a:lnSpc>
                <a:spcPct val="115000"/>
              </a:lnSpc>
              <a:spcBef>
                <a:spcPts val="0"/>
              </a:spcBef>
              <a:spcAft>
                <a:spcPts val="0"/>
              </a:spcAft>
              <a:buClr>
                <a:schemeClr val="dk1"/>
              </a:buClr>
              <a:buSzPts val="1450"/>
              <a:buFont typeface="Helvetica Neue"/>
              <a:buAutoNum type="alphaLcPeriod"/>
            </a:pPr>
            <a:r>
              <a:rPr lang="en-GB" sz="1400">
                <a:latin typeface="Times New Roman"/>
                <a:ea typeface="Times New Roman"/>
                <a:cs typeface="Times New Roman"/>
                <a:sym typeface="Times New Roman"/>
              </a:rPr>
              <a:t>As illustrated in the image above, SWAP gates allow us to </a:t>
            </a:r>
            <a:r>
              <a:rPr lang="en-GB" sz="1400">
                <a:highlight>
                  <a:srgbClr val="FFFFFF"/>
                </a:highlight>
                <a:latin typeface="Times New Roman"/>
                <a:ea typeface="Times New Roman"/>
                <a:cs typeface="Times New Roman"/>
                <a:sym typeface="Times New Roman"/>
              </a:rPr>
              <a:t>move information around in a quantum computer.</a:t>
            </a:r>
            <a:endParaRPr sz="1400">
              <a:highlight>
                <a:srgbClr val="FFFFFF"/>
              </a:highlight>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sz="1400">
              <a:highlight>
                <a:srgbClr val="FFFFFF"/>
              </a:highlight>
              <a:latin typeface="Times New Roman"/>
              <a:ea typeface="Times New Roman"/>
              <a:cs typeface="Times New Roman"/>
              <a:sym typeface="Times New Roman"/>
            </a:endParaRPr>
          </a:p>
          <a:p>
            <a:pPr marL="914400" lvl="1" indent="-320675" algn="l" rtl="0">
              <a:lnSpc>
                <a:spcPct val="115000"/>
              </a:lnSpc>
              <a:spcBef>
                <a:spcPts val="0"/>
              </a:spcBef>
              <a:spcAft>
                <a:spcPts val="0"/>
              </a:spcAft>
              <a:buClr>
                <a:schemeClr val="dk1"/>
              </a:buClr>
              <a:buSzPts val="1450"/>
              <a:buFont typeface="Helvetica Neue"/>
              <a:buAutoNum type="alphaLcPeriod"/>
            </a:pPr>
            <a:r>
              <a:rPr lang="en-GB" sz="1400">
                <a:latin typeface="Times New Roman"/>
                <a:ea typeface="Times New Roman"/>
                <a:cs typeface="Times New Roman"/>
                <a:sym typeface="Times New Roman"/>
              </a:rPr>
              <a:t>With this, we can combine the features mapped in qubit 3 with that in qubit 2, then combine that into qubit 1.</a:t>
            </a:r>
            <a:endParaRPr sz="1400">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400">
              <a:highlight>
                <a:srgbClr val="FFFFFF"/>
              </a:highlight>
              <a:latin typeface="Times New Roman"/>
              <a:ea typeface="Times New Roman"/>
              <a:cs typeface="Times New Roman"/>
              <a:sym typeface="Times New Roman"/>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134" name="Google Shape;1134;gca6c4a9396_0_6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ca6c4a9396_0_7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sz="1450">
                <a:highlight>
                  <a:srgbClr val="FFFFFF"/>
                </a:highlight>
                <a:latin typeface="Helvetica Neue"/>
                <a:ea typeface="Helvetica Neue"/>
                <a:cs typeface="Helvetica Neue"/>
                <a:sym typeface="Helvetica Neue"/>
              </a:rPr>
              <a:t>Putting it all together </a:t>
            </a: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450">
              <a:highlight>
                <a:srgbClr val="FFFFFF"/>
              </a:highlight>
              <a:latin typeface="Helvetica Neue"/>
              <a:ea typeface="Helvetica Neue"/>
              <a:cs typeface="Helvetica Neue"/>
              <a:sym typeface="Helvetica Neue"/>
            </a:endParaRPr>
          </a:p>
          <a:p>
            <a:pPr marL="457200" lvl="0" indent="-320675" algn="l" rtl="0">
              <a:spcBef>
                <a:spcPts val="0"/>
              </a:spcBef>
              <a:spcAft>
                <a:spcPts val="0"/>
              </a:spcAft>
              <a:buSzPts val="1450"/>
              <a:buFont typeface="Helvetica Neue"/>
              <a:buAutoNum type="arabicPeriod"/>
            </a:pPr>
            <a:r>
              <a:rPr lang="en-GB" sz="1450">
                <a:highlight>
                  <a:srgbClr val="FFFFFF"/>
                </a:highlight>
                <a:latin typeface="Helvetica Neue"/>
                <a:ea typeface="Helvetica Neue"/>
                <a:cs typeface="Helvetica Neue"/>
                <a:sym typeface="Helvetica Neue"/>
              </a:rPr>
              <a:t>We will first wrap both the data encoding and the Knn in a subroutine for clarity</a:t>
            </a:r>
            <a:endParaRPr sz="1450">
              <a:highlight>
                <a:srgbClr val="FFFFFF"/>
              </a:highlight>
              <a:latin typeface="Helvetica Neue"/>
              <a:ea typeface="Helvetica Neue"/>
              <a:cs typeface="Helvetica Neue"/>
              <a:sym typeface="Helvetica Neue"/>
            </a:endParaRPr>
          </a:p>
          <a:p>
            <a:pPr marL="457200" lvl="0" indent="0" algn="l" rtl="0">
              <a:spcBef>
                <a:spcPts val="0"/>
              </a:spcBef>
              <a:spcAft>
                <a:spcPts val="0"/>
              </a:spcAft>
              <a:buNone/>
            </a:pPr>
            <a:endParaRPr sz="1450">
              <a:highlight>
                <a:srgbClr val="FFFFFF"/>
              </a:highlight>
              <a:latin typeface="Helvetica Neue"/>
              <a:ea typeface="Helvetica Neue"/>
              <a:cs typeface="Helvetica Neue"/>
              <a:sym typeface="Helvetica Neue"/>
            </a:endParaRPr>
          </a:p>
          <a:p>
            <a:pPr marL="457200" lvl="0" indent="-320675" algn="l" rtl="0">
              <a:spcBef>
                <a:spcPts val="0"/>
              </a:spcBef>
              <a:spcAft>
                <a:spcPts val="0"/>
              </a:spcAft>
              <a:buSzPts val="1450"/>
              <a:buFont typeface="Helvetica Neue"/>
              <a:buAutoNum type="arabicPeriod"/>
            </a:pPr>
            <a:r>
              <a:rPr lang="en-GB" sz="1400">
                <a:latin typeface="Times New Roman"/>
                <a:ea typeface="Times New Roman"/>
                <a:cs typeface="Times New Roman"/>
                <a:sym typeface="Times New Roman"/>
              </a:rPr>
              <a:t>Define the circuit , giving it a name and the number of bits it will require</a:t>
            </a:r>
            <a:endParaRPr sz="1400">
              <a:latin typeface="Times New Roman"/>
              <a:ea typeface="Times New Roman"/>
              <a:cs typeface="Times New Roman"/>
              <a:sym typeface="Times New Roman"/>
            </a:endParaRPr>
          </a:p>
          <a:p>
            <a:pPr marL="457200" lvl="0" indent="0" algn="l" rtl="0">
              <a:spcBef>
                <a:spcPts val="0"/>
              </a:spcBef>
              <a:spcAft>
                <a:spcPts val="0"/>
              </a:spcAft>
              <a:buNone/>
            </a:pPr>
            <a:endParaRPr sz="1400">
              <a:latin typeface="Times New Roman"/>
              <a:ea typeface="Times New Roman"/>
              <a:cs typeface="Times New Roman"/>
              <a:sym typeface="Times New Roman"/>
            </a:endParaRPr>
          </a:p>
          <a:p>
            <a:pPr marL="457200" lvl="0" indent="-317500" algn="l" rtl="0">
              <a:lnSpc>
                <a:spcPct val="115000"/>
              </a:lnSpc>
              <a:spcBef>
                <a:spcPts val="0"/>
              </a:spcBef>
              <a:spcAft>
                <a:spcPts val="0"/>
              </a:spcAft>
              <a:buSzPts val="1400"/>
              <a:buFont typeface="Times New Roman"/>
              <a:buAutoNum type="arabicPeriod"/>
            </a:pPr>
            <a:r>
              <a:rPr lang="en-GB" sz="700">
                <a:latin typeface="Times New Roman"/>
                <a:ea typeface="Times New Roman"/>
                <a:cs typeface="Times New Roman"/>
                <a:sym typeface="Times New Roman"/>
              </a:rPr>
              <a:t>  </a:t>
            </a:r>
            <a:r>
              <a:rPr lang="en-GB" sz="1400">
                <a:latin typeface="Arial"/>
                <a:ea typeface="Arial"/>
                <a:cs typeface="Arial"/>
                <a:sym typeface="Arial"/>
              </a:rPr>
              <a:t>Using the Feature Mapping steps but replacing the instance of circuit with FMap </a:t>
            </a:r>
            <a:endParaRPr sz="1400">
              <a:latin typeface="Arial"/>
              <a:ea typeface="Arial"/>
              <a:cs typeface="Arial"/>
              <a:sym typeface="Arial"/>
            </a:endParaRPr>
          </a:p>
          <a:p>
            <a:pPr marL="457200" lvl="0" indent="0" algn="l" rtl="0">
              <a:spcBef>
                <a:spcPts val="0"/>
              </a:spcBef>
              <a:spcAft>
                <a:spcPts val="0"/>
              </a:spcAft>
              <a:buNone/>
            </a:pPr>
            <a:endParaRPr sz="1400">
              <a:latin typeface="Times New Roman"/>
              <a:ea typeface="Times New Roman"/>
              <a:cs typeface="Times New Roman"/>
              <a:sym typeface="Times New Roman"/>
            </a:endParaRPr>
          </a:p>
          <a:p>
            <a:pPr marL="457200" lvl="0" indent="-317500" algn="l" rtl="0">
              <a:lnSpc>
                <a:spcPct val="115000"/>
              </a:lnSpc>
              <a:spcBef>
                <a:spcPts val="0"/>
              </a:spcBef>
              <a:spcAft>
                <a:spcPts val="0"/>
              </a:spcAft>
              <a:buSzPts val="1400"/>
              <a:buFont typeface="Times New Roman"/>
              <a:buAutoNum type="arabicPeriod"/>
            </a:pPr>
            <a:r>
              <a:rPr lang="en-GB" sz="700">
                <a:latin typeface="Times New Roman"/>
                <a:ea typeface="Times New Roman"/>
                <a:cs typeface="Times New Roman"/>
                <a:sym typeface="Times New Roman"/>
              </a:rPr>
              <a:t>  </a:t>
            </a:r>
            <a:r>
              <a:rPr lang="en-GB" sz="1400">
                <a:latin typeface="Arial"/>
                <a:ea typeface="Arial"/>
                <a:cs typeface="Arial"/>
                <a:sym typeface="Arial"/>
              </a:rPr>
              <a:t>Set it to gate that can be manipulated </a:t>
            </a:r>
            <a:endParaRPr sz="1400">
              <a:latin typeface="Arial"/>
              <a:ea typeface="Arial"/>
              <a:cs typeface="Arial"/>
              <a:sym typeface="Arial"/>
            </a:endParaRPr>
          </a:p>
          <a:p>
            <a:pPr marL="457200" lvl="0" indent="0" algn="l" rtl="0">
              <a:spcBef>
                <a:spcPts val="0"/>
              </a:spcBef>
              <a:spcAft>
                <a:spcPts val="0"/>
              </a:spcAft>
              <a:buNone/>
            </a:pP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AutoNum type="arabicPeriod"/>
            </a:pPr>
            <a:r>
              <a:rPr lang="en-GB" sz="1400">
                <a:latin typeface="Times New Roman"/>
                <a:ea typeface="Times New Roman"/>
                <a:cs typeface="Times New Roman"/>
                <a:sym typeface="Times New Roman"/>
              </a:rPr>
              <a:t>Add our new formed subroutine to our current circuit, passing in the specified number of qubits as its parameters</a:t>
            </a:r>
            <a:endParaRPr sz="1400">
              <a:latin typeface="Times New Roman"/>
              <a:ea typeface="Times New Roman"/>
              <a:cs typeface="Times New Roman"/>
              <a:sym typeface="Times New Roman"/>
            </a:endParaRPr>
          </a:p>
          <a:p>
            <a:pPr marL="457200" lvl="0" indent="0" algn="l" rtl="0">
              <a:spcBef>
                <a:spcPts val="0"/>
              </a:spcBef>
              <a:spcAft>
                <a:spcPts val="0"/>
              </a:spcAft>
              <a:buNone/>
            </a:pP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152" name="Google Shape;1152;gca6c4a9396_0_77: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ca6c4a9396_0_86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t>Not only will the modularised tool provide a way to implement ML swappable circuits but we will also ...</a:t>
            </a:r>
            <a:endParaRPr sz="1600"/>
          </a:p>
        </p:txBody>
      </p:sp>
      <p:sp>
        <p:nvSpPr>
          <p:cNvPr id="150" name="Google Shape;150;gca6c4a9396_0_86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gca6c4a9396_0_10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sz="1450">
                <a:highlight>
                  <a:srgbClr val="FFFFFF"/>
                </a:highlight>
                <a:latin typeface="Helvetica Neue"/>
                <a:ea typeface="Helvetica Neue"/>
                <a:cs typeface="Helvetica Neue"/>
                <a:sym typeface="Helvetica Neue"/>
              </a:rPr>
              <a:t>Putting it all together </a:t>
            </a: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450">
                <a:highlight>
                  <a:srgbClr val="FFFFFF"/>
                </a:highlight>
                <a:latin typeface="Helvetica Neue"/>
                <a:ea typeface="Helvetica Neue"/>
                <a:cs typeface="Helvetica Neue"/>
                <a:sym typeface="Helvetica Neue"/>
              </a:rPr>
              <a:t>This is our circuit output </a:t>
            </a:r>
            <a:endParaRPr sz="1450">
              <a:highlight>
                <a:srgbClr val="FFFFFF"/>
              </a:highlight>
              <a:latin typeface="Helvetica Neue"/>
              <a:ea typeface="Helvetica Neue"/>
              <a:cs typeface="Helvetica Neue"/>
              <a:sym typeface="Helvetica Neue"/>
            </a:endParaRPr>
          </a:p>
        </p:txBody>
      </p:sp>
      <p:sp>
        <p:nvSpPr>
          <p:cNvPr id="1169" name="Google Shape;1169;gca6c4a9396_0_10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ca6c4a9396_0_34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400">
                <a:highlight>
                  <a:srgbClr val="E4E8EE"/>
                </a:highlight>
                <a:latin typeface="Arial"/>
                <a:ea typeface="Arial"/>
                <a:cs typeface="Arial"/>
                <a:sym typeface="Arial"/>
              </a:rPr>
              <a:t>Measuring</a:t>
            </a:r>
            <a:endParaRPr sz="1400">
              <a:highlight>
                <a:srgbClr val="E4E8EE"/>
              </a:highlight>
              <a:latin typeface="Arial"/>
              <a:ea typeface="Arial"/>
              <a:cs typeface="Arial"/>
              <a:sym typeface="Arial"/>
            </a:endParaRPr>
          </a:p>
          <a:p>
            <a:pPr marL="0" lvl="0" indent="0" algn="l" rtl="0">
              <a:spcBef>
                <a:spcPts val="0"/>
              </a:spcBef>
              <a:spcAft>
                <a:spcPts val="0"/>
              </a:spcAft>
              <a:buNone/>
            </a:pPr>
            <a:endParaRPr sz="1400">
              <a:latin typeface="Times New Roman"/>
              <a:ea typeface="Times New Roman"/>
              <a:cs typeface="Times New Roman"/>
              <a:sym typeface="Times New Roman"/>
            </a:endParaRPr>
          </a:p>
          <a:p>
            <a:pPr marL="0" lvl="0" indent="0" algn="l" rtl="0">
              <a:spcBef>
                <a:spcPts val="0"/>
              </a:spcBef>
              <a:spcAft>
                <a:spcPts val="0"/>
              </a:spcAft>
              <a:buNone/>
            </a:pPr>
            <a:r>
              <a:rPr lang="en-GB" sz="1400">
                <a:latin typeface="Times New Roman"/>
                <a:ea typeface="Times New Roman"/>
                <a:cs typeface="Times New Roman"/>
                <a:sym typeface="Times New Roman"/>
              </a:rPr>
              <a:t>Think Schrödinger’s cat, which can be dead or alive with some probability. Opening the box is “measuring” the state of the cat.</a:t>
            </a:r>
            <a:endParaRPr sz="1400">
              <a:highlight>
                <a:srgbClr val="E4E8EE"/>
              </a:highlight>
              <a:latin typeface="Arial"/>
              <a:ea typeface="Arial"/>
              <a:cs typeface="Arial"/>
              <a:sym typeface="Arial"/>
            </a:endParaRPr>
          </a:p>
          <a:p>
            <a:pPr marL="0" lvl="0" indent="0" algn="l" rtl="0">
              <a:spcBef>
                <a:spcPts val="0"/>
              </a:spcBef>
              <a:spcAft>
                <a:spcPts val="0"/>
              </a:spcAft>
              <a:buNone/>
            </a:pPr>
            <a:endParaRPr sz="1400">
              <a:highlight>
                <a:srgbClr val="E4E8EE"/>
              </a:highlight>
              <a:latin typeface="Arial"/>
              <a:ea typeface="Arial"/>
              <a:cs typeface="Arial"/>
              <a:sym typeface="Arial"/>
            </a:endParaRPr>
          </a:p>
          <a:p>
            <a:pPr marL="0" lvl="0" indent="0" algn="l" rtl="0">
              <a:spcBef>
                <a:spcPts val="0"/>
              </a:spcBef>
              <a:spcAft>
                <a:spcPts val="0"/>
              </a:spcAft>
              <a:buNone/>
            </a:pPr>
            <a:endParaRPr sz="1400">
              <a:highlight>
                <a:srgbClr val="E4E8EE"/>
              </a:highlight>
              <a:latin typeface="Arial"/>
              <a:ea typeface="Arial"/>
              <a:cs typeface="Arial"/>
              <a:sym typeface="Arial"/>
            </a:endParaRPr>
          </a:p>
          <a:p>
            <a:pPr marL="0" lvl="0" indent="0" algn="l" rtl="0">
              <a:spcBef>
                <a:spcPts val="0"/>
              </a:spcBef>
              <a:spcAft>
                <a:spcPts val="0"/>
              </a:spcAft>
              <a:buNone/>
            </a:pPr>
            <a:r>
              <a:rPr lang="en-GB" sz="1400">
                <a:highlight>
                  <a:srgbClr val="E4E8EE"/>
                </a:highlight>
                <a:latin typeface="Arial"/>
                <a:ea typeface="Arial"/>
                <a:cs typeface="Arial"/>
                <a:sym typeface="Arial"/>
              </a:rPr>
              <a:t>In order to run the circuit we must first take measurements of each qubit. → force it to reveal it’s state </a:t>
            </a:r>
            <a:endParaRPr sz="1400">
              <a:highlight>
                <a:srgbClr val="E4E8EE"/>
              </a:highlight>
              <a:latin typeface="Arial"/>
              <a:ea typeface="Arial"/>
              <a:cs typeface="Arial"/>
              <a:sym typeface="Arial"/>
            </a:endParaRPr>
          </a:p>
          <a:p>
            <a:pPr marL="0" lvl="0" indent="0" algn="l" rtl="0">
              <a:spcBef>
                <a:spcPts val="0"/>
              </a:spcBef>
              <a:spcAft>
                <a:spcPts val="0"/>
              </a:spcAft>
              <a:buNone/>
            </a:pPr>
            <a:endParaRPr sz="1400">
              <a:highlight>
                <a:srgbClr val="E4E8EE"/>
              </a:highlight>
              <a:latin typeface="Arial"/>
              <a:ea typeface="Arial"/>
              <a:cs typeface="Arial"/>
              <a:sym typeface="Arial"/>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183" name="Google Shape;1183;gca6c4a9396_0_341: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ca6c4a9396_0_12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400">
                <a:highlight>
                  <a:srgbClr val="E4E8EE"/>
                </a:highlight>
                <a:latin typeface="Arial"/>
                <a:ea typeface="Arial"/>
                <a:cs typeface="Arial"/>
                <a:sym typeface="Arial"/>
              </a:rPr>
              <a:t>Measuring</a:t>
            </a:r>
            <a:endParaRPr sz="140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400">
              <a:highlight>
                <a:srgbClr val="E4E8EE"/>
              </a:highlight>
              <a:latin typeface="Arial"/>
              <a:ea typeface="Arial"/>
              <a:cs typeface="Arial"/>
              <a:sym typeface="Arial"/>
            </a:endParaRPr>
          </a:p>
          <a:p>
            <a:pPr marL="0" lvl="0" indent="0" algn="l" rtl="0">
              <a:spcBef>
                <a:spcPts val="0"/>
              </a:spcBef>
              <a:spcAft>
                <a:spcPts val="0"/>
              </a:spcAft>
              <a:buNone/>
            </a:pPr>
            <a:endParaRPr/>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r>
              <a:rPr lang="en-GB" sz="1400">
                <a:highlight>
                  <a:srgbClr val="E4E8EE"/>
                </a:highlight>
                <a:latin typeface="Arial"/>
                <a:ea typeface="Arial"/>
                <a:cs typeface="Arial"/>
                <a:sym typeface="Arial"/>
              </a:rPr>
              <a:t>This will enable us to see the overflow in qubit 8, hence telling if a given entry is in the test</a:t>
            </a:r>
            <a:endParaRPr sz="140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400">
                <a:highlight>
                  <a:srgbClr val="E4E8EE"/>
                </a:highlight>
                <a:latin typeface="Arial"/>
                <a:ea typeface="Arial"/>
                <a:cs typeface="Arial"/>
                <a:sym typeface="Arial"/>
              </a:rPr>
              <a:t>set thus being a neighbour</a:t>
            </a:r>
            <a:endParaRPr sz="1400">
              <a:highlight>
                <a:srgbClr val="E4E8EE"/>
              </a:highlight>
              <a:latin typeface="Arial"/>
              <a:ea typeface="Arial"/>
              <a:cs typeface="Arial"/>
              <a:sym typeface="Arial"/>
            </a:endParaRPr>
          </a:p>
          <a:p>
            <a:pPr marL="0" lvl="0" indent="0" algn="l" rtl="0">
              <a:spcBef>
                <a:spcPts val="0"/>
              </a:spcBef>
              <a:spcAft>
                <a:spcPts val="0"/>
              </a:spcAft>
              <a:buNone/>
            </a:pPr>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201" name="Google Shape;1201;gca6c4a9396_0_12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6"/>
        <p:cNvGrpSpPr/>
        <p:nvPr/>
      </p:nvGrpSpPr>
      <p:grpSpPr>
        <a:xfrm>
          <a:off x="0" y="0"/>
          <a:ext cx="0" cy="0"/>
          <a:chOff x="0" y="0"/>
          <a:chExt cx="0" cy="0"/>
        </a:xfrm>
      </p:grpSpPr>
      <p:sp>
        <p:nvSpPr>
          <p:cNvPr id="1217" name="Google Shape;1217;gca6c4a9396_0_138: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highlight>
                  <a:srgbClr val="E4E8EE"/>
                </a:highlight>
                <a:latin typeface="Arial"/>
                <a:ea typeface="Arial"/>
                <a:cs typeface="Arial"/>
                <a:sym typeface="Arial"/>
              </a:rPr>
              <a:t>We can first run it on a simulator to ensure no “error running jobs”.</a:t>
            </a: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r>
              <a:rPr lang="en-GB">
                <a:highlight>
                  <a:srgbClr val="E4E8EE"/>
                </a:highlight>
                <a:latin typeface="Arial"/>
                <a:ea typeface="Arial"/>
                <a:cs typeface="Arial"/>
                <a:sym typeface="Arial"/>
              </a:rPr>
              <a:t>With the simulator, like the quantum system, we can define how many shots we want. </a:t>
            </a: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r>
              <a:rPr lang="en-GB">
                <a:highlight>
                  <a:srgbClr val="E4E8EE"/>
                </a:highlight>
                <a:latin typeface="Arial"/>
                <a:ea typeface="Arial"/>
                <a:cs typeface="Arial"/>
                <a:sym typeface="Arial"/>
              </a:rPr>
              <a:t>Since qubits in superposition are random(sometimes 0,sometimes 1,or both), shots allow us to</a:t>
            </a: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r>
              <a:rPr lang="en-GB">
                <a:highlight>
                  <a:srgbClr val="E4E8EE"/>
                </a:highlight>
                <a:latin typeface="Arial"/>
                <a:ea typeface="Arial"/>
                <a:cs typeface="Arial"/>
                <a:sym typeface="Arial"/>
              </a:rPr>
              <a:t>repeat measurements multiple times to determine the likelihood it is in a particular state.</a:t>
            </a: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r>
              <a:rPr lang="en-GB">
                <a:highlight>
                  <a:srgbClr val="E4E8EE"/>
                </a:highlight>
                <a:latin typeface="Arial"/>
                <a:ea typeface="Arial"/>
                <a:cs typeface="Arial"/>
                <a:sym typeface="Arial"/>
              </a:rPr>
              <a:t>From there we can plot the results → we will see that visualisation soon </a:t>
            </a: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sz="1400">
              <a:highlight>
                <a:srgbClr val="E4E8EE"/>
              </a:highlight>
              <a:latin typeface="Arial"/>
              <a:ea typeface="Arial"/>
              <a:cs typeface="Arial"/>
              <a:sym typeface="Arial"/>
            </a:endParaRPr>
          </a:p>
          <a:p>
            <a:pPr marL="0" lvl="0" indent="0" algn="l" rtl="0">
              <a:spcBef>
                <a:spcPts val="0"/>
              </a:spcBef>
              <a:spcAft>
                <a:spcPts val="0"/>
              </a:spcAft>
              <a:buNone/>
            </a:pPr>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218" name="Google Shape;1218;gca6c4a9396_0_138: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
        <p:cNvGrpSpPr/>
        <p:nvPr/>
      </p:nvGrpSpPr>
      <p:grpSpPr>
        <a:xfrm>
          <a:off x="0" y="0"/>
          <a:ext cx="0" cy="0"/>
          <a:chOff x="0" y="0"/>
          <a:chExt cx="0" cy="0"/>
        </a:xfrm>
      </p:grpSpPr>
      <p:sp>
        <p:nvSpPr>
          <p:cNvPr id="1231" name="Google Shape;1231;gca6c4a9396_0_121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500">
                <a:highlight>
                  <a:srgbClr val="E4E8EE"/>
                </a:highlight>
                <a:latin typeface="Arial"/>
                <a:ea typeface="Arial"/>
                <a:cs typeface="Arial"/>
                <a:sym typeface="Arial"/>
              </a:rPr>
              <a:t>We can first run it on a simulator to ensure no “error running jobs”.</a:t>
            </a: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r>
              <a:rPr lang="en-GB" sz="1500">
                <a:highlight>
                  <a:srgbClr val="E4E8EE"/>
                </a:highlight>
                <a:latin typeface="Arial"/>
                <a:ea typeface="Arial"/>
                <a:cs typeface="Arial"/>
                <a:sym typeface="Arial"/>
              </a:rPr>
              <a:t>With the simulator, like the quantum system, we can define how many shots we want. </a:t>
            </a: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r>
              <a:rPr lang="en-GB" sz="1500">
                <a:highlight>
                  <a:srgbClr val="E4E8EE"/>
                </a:highlight>
                <a:latin typeface="Arial"/>
                <a:ea typeface="Arial"/>
                <a:cs typeface="Arial"/>
                <a:sym typeface="Arial"/>
              </a:rPr>
              <a:t>Since qubits in superposition are random(sometimes 0,sometimes 1,or both), shots allow us to</a:t>
            </a: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r>
              <a:rPr lang="en-GB" sz="1500">
                <a:highlight>
                  <a:srgbClr val="E4E8EE"/>
                </a:highlight>
                <a:latin typeface="Arial"/>
                <a:ea typeface="Arial"/>
                <a:cs typeface="Arial"/>
                <a:sym typeface="Arial"/>
              </a:rPr>
              <a:t>repeat measurements multiple times to determine the likelihood it is in a particular state.</a:t>
            </a: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r>
              <a:rPr lang="en-GB" sz="1500">
                <a:highlight>
                  <a:srgbClr val="E4E8EE"/>
                </a:highlight>
                <a:latin typeface="Arial"/>
                <a:ea typeface="Arial"/>
                <a:cs typeface="Arial"/>
                <a:sym typeface="Arial"/>
              </a:rPr>
              <a:t>From there we can plot the results → we will see that visualisation soon </a:t>
            </a: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endParaRPr sz="1400">
              <a:highlight>
                <a:srgbClr val="E4E8EE"/>
              </a:highlight>
              <a:latin typeface="Arial"/>
              <a:ea typeface="Arial"/>
              <a:cs typeface="Arial"/>
              <a:sym typeface="Arial"/>
            </a:endParaRPr>
          </a:p>
          <a:p>
            <a:pPr marL="0" lvl="0" indent="0" algn="l" rtl="0">
              <a:spcBef>
                <a:spcPts val="0"/>
              </a:spcBef>
              <a:spcAft>
                <a:spcPts val="0"/>
              </a:spcAft>
              <a:buNone/>
            </a:pPr>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232" name="Google Shape;1232;gca6c4a9396_0_121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ca6c4a9396_0_15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r>
              <a:rPr lang="en-GB" sz="1500">
                <a:highlight>
                  <a:srgbClr val="E4E8EE"/>
                </a:highlight>
                <a:latin typeface="Arial"/>
                <a:ea typeface="Arial"/>
                <a:cs typeface="Arial"/>
                <a:sym typeface="Arial"/>
              </a:rPr>
              <a:t>Now with it being error free, we can run it on the quantum system. </a:t>
            </a: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r>
              <a:rPr lang="en-GB" sz="1500">
                <a:highlight>
                  <a:srgbClr val="E4E8EE"/>
                </a:highlight>
                <a:latin typeface="Arial"/>
                <a:ea typeface="Arial"/>
                <a:cs typeface="Arial"/>
                <a:sym typeface="Arial"/>
              </a:rPr>
              <a:t>First we chose a quantum system with enough qubits for our circuit.</a:t>
            </a:r>
            <a:endParaRPr sz="1500">
              <a:highlight>
                <a:srgbClr val="E4E8EE"/>
              </a:highlight>
              <a:latin typeface="Arial"/>
              <a:ea typeface="Arial"/>
              <a:cs typeface="Arial"/>
              <a:sym typeface="Arial"/>
            </a:endParaRPr>
          </a:p>
          <a:p>
            <a:pPr marL="0" lvl="0" indent="0" algn="l" rtl="0">
              <a:spcBef>
                <a:spcPts val="0"/>
              </a:spcBef>
              <a:spcAft>
                <a:spcPts val="0"/>
              </a:spcAft>
              <a:buNone/>
            </a:pPr>
            <a:br>
              <a:rPr lang="en-GB" sz="1500">
                <a:highlight>
                  <a:srgbClr val="E4E8EE"/>
                </a:highlight>
                <a:latin typeface="Arial"/>
                <a:ea typeface="Arial"/>
                <a:cs typeface="Arial"/>
                <a:sym typeface="Arial"/>
              </a:rPr>
            </a:br>
            <a:r>
              <a:rPr lang="en-GB" sz="1500">
                <a:highlight>
                  <a:srgbClr val="E4E8EE"/>
                </a:highlight>
                <a:latin typeface="Arial"/>
                <a:ea typeface="Arial"/>
                <a:cs typeface="Arial"/>
                <a:sym typeface="Arial"/>
              </a:rPr>
              <a:t>With how big our circuit is </a:t>
            </a: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r>
              <a:rPr lang="en-GB" sz="1500">
                <a:highlight>
                  <a:srgbClr val="E4E8EE"/>
                </a:highlight>
                <a:latin typeface="Arial"/>
                <a:ea typeface="Arial"/>
                <a:cs typeface="Arial"/>
                <a:sym typeface="Arial"/>
              </a:rPr>
              <a:t>Then execute the run job on the chosen system</a:t>
            </a: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endParaRPr sz="1500">
              <a:highlight>
                <a:srgbClr val="E4E8EE"/>
              </a:highlight>
              <a:latin typeface="Arial"/>
              <a:ea typeface="Arial"/>
              <a:cs typeface="Arial"/>
              <a:sym typeface="Arial"/>
            </a:endParaRPr>
          </a:p>
          <a:p>
            <a:pPr marL="0" lvl="0" indent="0" algn="l" rtl="0">
              <a:spcBef>
                <a:spcPts val="0"/>
              </a:spcBef>
              <a:spcAft>
                <a:spcPts val="0"/>
              </a:spcAft>
              <a:buNone/>
            </a:pPr>
            <a:r>
              <a:rPr lang="en-GB" sz="1500">
                <a:highlight>
                  <a:srgbClr val="E4E8EE"/>
                </a:highlight>
                <a:latin typeface="Arial"/>
                <a:ea typeface="Arial"/>
                <a:cs typeface="Arial"/>
                <a:sym typeface="Arial"/>
              </a:rPr>
              <a:t>From there we can again plot a histogram to visualise the result.</a:t>
            </a:r>
            <a:endParaRPr sz="1500">
              <a:highlight>
                <a:srgbClr val="E4E8EE"/>
              </a:highlight>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249" name="Google Shape;1249;gca6c4a9396_0_156: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ca6c4a9396_0_17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r>
              <a:rPr lang="en-GB" sz="1450">
                <a:highlight>
                  <a:schemeClr val="lt1"/>
                </a:highlight>
                <a:latin typeface="Helvetica Neue"/>
                <a:ea typeface="Helvetica Neue"/>
                <a:cs typeface="Helvetica Neue"/>
                <a:sym typeface="Helvetica Neue"/>
              </a:rPr>
              <a:t>Now that we how to run it on the IBM quantum experience </a:t>
            </a:r>
            <a:endParaRPr sz="1450">
              <a:highlight>
                <a:schemeClr val="lt1"/>
              </a:highlight>
              <a:latin typeface="Helvetica Neue"/>
              <a:ea typeface="Helvetica Neue"/>
              <a:cs typeface="Helvetica Neue"/>
              <a:sym typeface="Helvetica Neue"/>
            </a:endParaRPr>
          </a:p>
          <a:p>
            <a:pPr marL="0" lvl="0" indent="0" algn="l" rtl="0">
              <a:spcBef>
                <a:spcPts val="0"/>
              </a:spcBef>
              <a:spcAft>
                <a:spcPts val="0"/>
              </a:spcAft>
              <a:buNone/>
            </a:pPr>
            <a:endParaRPr sz="1450">
              <a:highlight>
                <a:schemeClr val="lt1"/>
              </a:highlight>
              <a:latin typeface="Helvetica Neue"/>
              <a:ea typeface="Helvetica Neue"/>
              <a:cs typeface="Helvetica Neue"/>
              <a:sym typeface="Helvetica Neue"/>
            </a:endParaRPr>
          </a:p>
          <a:p>
            <a:pPr marL="0" lvl="0" indent="0" algn="l" rtl="0">
              <a:spcBef>
                <a:spcPts val="0"/>
              </a:spcBef>
              <a:spcAft>
                <a:spcPts val="0"/>
              </a:spcAft>
              <a:buNone/>
            </a:pPr>
            <a:r>
              <a:rPr lang="en-GB" sz="1450">
                <a:highlight>
                  <a:schemeClr val="lt1"/>
                </a:highlight>
                <a:latin typeface="Helvetica Neue"/>
                <a:ea typeface="Helvetica Neue"/>
                <a:cs typeface="Helvetica Neue"/>
                <a:sym typeface="Helvetica Neue"/>
              </a:rPr>
              <a:t>We would wants to compare it to the classical simulation </a:t>
            </a:r>
            <a:endParaRPr sz="1450">
              <a:highlight>
                <a:schemeClr val="lt1"/>
              </a:highlight>
              <a:latin typeface="Helvetica Neue"/>
              <a:ea typeface="Helvetica Neue"/>
              <a:cs typeface="Helvetica Neue"/>
              <a:sym typeface="Helvetica Neue"/>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267" name="Google Shape;1267;gca6c4a9396_0_175: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ca6c4a9396_0_123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r>
              <a:rPr lang="en-GB" sz="1450">
                <a:highlight>
                  <a:schemeClr val="lt1"/>
                </a:highlight>
                <a:latin typeface="Helvetica Neue"/>
                <a:ea typeface="Helvetica Neue"/>
                <a:cs typeface="Helvetica Neue"/>
                <a:sym typeface="Helvetica Neue"/>
              </a:rPr>
              <a:t>Now that we how to run it on the IBM quantum experience </a:t>
            </a:r>
            <a:endParaRPr sz="1450">
              <a:highlight>
                <a:schemeClr val="lt1"/>
              </a:highlight>
              <a:latin typeface="Helvetica Neue"/>
              <a:ea typeface="Helvetica Neue"/>
              <a:cs typeface="Helvetica Neue"/>
              <a:sym typeface="Helvetica Neue"/>
            </a:endParaRPr>
          </a:p>
          <a:p>
            <a:pPr marL="0" lvl="0" indent="0" algn="l" rtl="0">
              <a:spcBef>
                <a:spcPts val="0"/>
              </a:spcBef>
              <a:spcAft>
                <a:spcPts val="0"/>
              </a:spcAft>
              <a:buNone/>
            </a:pPr>
            <a:endParaRPr sz="1450">
              <a:highlight>
                <a:schemeClr val="lt1"/>
              </a:highlight>
              <a:latin typeface="Helvetica Neue"/>
              <a:ea typeface="Helvetica Neue"/>
              <a:cs typeface="Helvetica Neue"/>
              <a:sym typeface="Helvetica Neue"/>
            </a:endParaRPr>
          </a:p>
          <a:p>
            <a:pPr marL="0" lvl="0" indent="0" algn="l" rtl="0">
              <a:spcBef>
                <a:spcPts val="0"/>
              </a:spcBef>
              <a:spcAft>
                <a:spcPts val="0"/>
              </a:spcAft>
              <a:buNone/>
            </a:pPr>
            <a:r>
              <a:rPr lang="en-GB" sz="1450">
                <a:highlight>
                  <a:schemeClr val="lt1"/>
                </a:highlight>
                <a:latin typeface="Helvetica Neue"/>
                <a:ea typeface="Helvetica Neue"/>
                <a:cs typeface="Helvetica Neue"/>
                <a:sym typeface="Helvetica Neue"/>
              </a:rPr>
              <a:t>We would wants to compare it to the classical simulation </a:t>
            </a:r>
            <a:endParaRPr sz="1450">
              <a:highlight>
                <a:schemeClr val="lt1"/>
              </a:highlight>
              <a:latin typeface="Helvetica Neue"/>
              <a:ea typeface="Helvetica Neue"/>
              <a:cs typeface="Helvetica Neue"/>
              <a:sym typeface="Helvetica Neue"/>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281" name="Google Shape;1281;gca6c4a9396_0_123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ca6c4a9396_0_29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450">
              <a:highlight>
                <a:schemeClr val="lt1"/>
              </a:highlight>
              <a:latin typeface="Helvetica Neue"/>
              <a:ea typeface="Helvetica Neue"/>
              <a:cs typeface="Helvetica Neue"/>
              <a:sym typeface="Helvetica Neue"/>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296" name="Google Shape;1296;gca6c4a9396_0_29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gca6c4a9396_0_19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700">
                <a:latin typeface="Arial"/>
                <a:ea typeface="Arial"/>
                <a:cs typeface="Arial"/>
                <a:sym typeface="Arial"/>
              </a:rPr>
              <a:t>1.)</a:t>
            </a:r>
            <a:r>
              <a:rPr lang="en-GB" sz="1000">
                <a:latin typeface="Times New Roman"/>
                <a:ea typeface="Times New Roman"/>
                <a:cs typeface="Times New Roman"/>
                <a:sym typeface="Times New Roman"/>
              </a:rPr>
              <a:t>  </a:t>
            </a:r>
            <a:r>
              <a:rPr lang="en-GB" sz="1700">
                <a:latin typeface="Arial"/>
                <a:ea typeface="Arial"/>
                <a:cs typeface="Arial"/>
                <a:sym typeface="Arial"/>
              </a:rPr>
              <a:t>First we import the tools </a:t>
            </a:r>
            <a:endParaRPr sz="1700">
              <a:latin typeface="Arial"/>
              <a:ea typeface="Arial"/>
              <a:cs typeface="Arial"/>
              <a:sym typeface="Arial"/>
            </a:endParaRPr>
          </a:p>
          <a:p>
            <a:pPr marL="406400" lvl="0" indent="-228600" algn="l" rtl="0">
              <a:lnSpc>
                <a:spcPct val="115000"/>
              </a:lnSpc>
              <a:spcBef>
                <a:spcPts val="0"/>
              </a:spcBef>
              <a:spcAft>
                <a:spcPts val="0"/>
              </a:spcAft>
              <a:buNone/>
            </a:pPr>
            <a:r>
              <a:rPr lang="en-GB" sz="1700">
                <a:latin typeface="Times New Roman"/>
                <a:ea typeface="Times New Roman"/>
                <a:cs typeface="Times New Roman"/>
                <a:sym typeface="Times New Roman"/>
              </a:rPr>
              <a:t>2.) Create an instance of the JKU Provider</a:t>
            </a: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r>
              <a:rPr lang="en-GB" sz="1700">
                <a:latin typeface="Times New Roman"/>
                <a:ea typeface="Times New Roman"/>
                <a:cs typeface="Times New Roman"/>
                <a:sym typeface="Times New Roman"/>
              </a:rPr>
              <a:t>3.)</a:t>
            </a:r>
            <a:r>
              <a:rPr lang="en-GB" sz="1000">
                <a:latin typeface="Times New Roman"/>
                <a:ea typeface="Times New Roman"/>
                <a:cs typeface="Times New Roman"/>
                <a:sym typeface="Times New Roman"/>
              </a:rPr>
              <a:t>  </a:t>
            </a:r>
            <a:r>
              <a:rPr lang="en-GB" sz="1700">
                <a:latin typeface="Times New Roman"/>
                <a:ea typeface="Times New Roman"/>
                <a:cs typeface="Times New Roman"/>
                <a:sym typeface="Times New Roman"/>
              </a:rPr>
              <a:t> Get the JKU backend from the JKU provider</a:t>
            </a: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r>
              <a:rPr lang="en-GB" sz="1700">
                <a:latin typeface="Times New Roman"/>
                <a:ea typeface="Times New Roman"/>
                <a:cs typeface="Times New Roman"/>
                <a:sym typeface="Times New Roman"/>
              </a:rPr>
              <a:t>4.)</a:t>
            </a:r>
            <a:r>
              <a:rPr lang="en-GB" sz="1000">
                <a:latin typeface="Times New Roman"/>
                <a:ea typeface="Times New Roman"/>
                <a:cs typeface="Times New Roman"/>
                <a:sym typeface="Times New Roman"/>
              </a:rPr>
              <a:t>  </a:t>
            </a:r>
            <a:r>
              <a:rPr lang="en-GB" sz="1700">
                <a:latin typeface="Times New Roman"/>
                <a:ea typeface="Times New Roman"/>
                <a:cs typeface="Times New Roman"/>
                <a:sym typeface="Times New Roman"/>
              </a:rPr>
              <a:t> Simulate the circuit with the JKU Simulator</a:t>
            </a: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r>
              <a:rPr lang="en-GB" sz="1700">
                <a:latin typeface="Times New Roman"/>
                <a:ea typeface="Times New Roman"/>
                <a:cs typeface="Times New Roman"/>
                <a:sym typeface="Times New Roman"/>
              </a:rPr>
              <a:t>5.)</a:t>
            </a:r>
            <a:r>
              <a:rPr lang="en-GB" sz="1000">
                <a:latin typeface="Times New Roman"/>
                <a:ea typeface="Times New Roman"/>
                <a:cs typeface="Times New Roman"/>
                <a:sym typeface="Times New Roman"/>
              </a:rPr>
              <a:t>  </a:t>
            </a:r>
            <a:r>
              <a:rPr lang="en-GB" sz="1700">
                <a:latin typeface="Times New Roman"/>
                <a:ea typeface="Times New Roman"/>
                <a:cs typeface="Times New Roman"/>
                <a:sym typeface="Times New Roman"/>
              </a:rPr>
              <a:t>Retrieve and display the results</a:t>
            </a: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endParaRPr sz="14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endParaRPr sz="1400">
              <a:latin typeface="Times New Roman"/>
              <a:ea typeface="Times New Roman"/>
              <a:cs typeface="Times New Roman"/>
              <a:sym typeface="Times New Roman"/>
            </a:endParaRPr>
          </a:p>
          <a:p>
            <a:pPr marL="406400" lvl="0" indent="-228600" algn="l" rtl="0">
              <a:lnSpc>
                <a:spcPct val="115000"/>
              </a:lnSpc>
              <a:spcBef>
                <a:spcPts val="0"/>
              </a:spcBef>
              <a:spcAft>
                <a:spcPts val="0"/>
              </a:spcAft>
              <a:buClr>
                <a:schemeClr val="dk1"/>
              </a:buClr>
              <a:buSzPts val="1100"/>
              <a:buFont typeface="Arial"/>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311" name="Google Shape;1311;gca6c4a9396_0_19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ca6c4a9396_0_878: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t>Talk about how to make use of classical data with quantum computer </a:t>
            </a:r>
            <a:endParaRPr sz="1600"/>
          </a:p>
          <a:p>
            <a:pPr marL="0" lvl="0" indent="0" algn="l" rtl="0">
              <a:spcBef>
                <a:spcPts val="0"/>
              </a:spcBef>
              <a:spcAft>
                <a:spcPts val="0"/>
              </a:spcAft>
              <a:buNone/>
            </a:pPr>
            <a:r>
              <a:rPr lang="en-GB" sz="1600"/>
              <a:t>And now to access the quantum computers itself</a:t>
            </a:r>
            <a:endParaRPr sz="1600"/>
          </a:p>
          <a:p>
            <a:pPr marL="0" lvl="0" indent="0" algn="l" rtl="0">
              <a:spcBef>
                <a:spcPts val="0"/>
              </a:spcBef>
              <a:spcAft>
                <a:spcPts val="0"/>
              </a:spcAft>
              <a:buNone/>
            </a:pPr>
            <a:endParaRPr sz="1600"/>
          </a:p>
          <a:p>
            <a:pPr marL="0" lvl="0" indent="0" algn="l" rtl="0">
              <a:spcBef>
                <a:spcPts val="0"/>
              </a:spcBef>
              <a:spcAft>
                <a:spcPts val="0"/>
              </a:spcAft>
              <a:buNone/>
            </a:pPr>
            <a:endParaRPr sz="1600"/>
          </a:p>
        </p:txBody>
      </p:sp>
      <p:sp>
        <p:nvSpPr>
          <p:cNvPr id="166" name="Google Shape;166;gca6c4a9396_0_878: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6"/>
        <p:cNvGrpSpPr/>
        <p:nvPr/>
      </p:nvGrpSpPr>
      <p:grpSpPr>
        <a:xfrm>
          <a:off x="0" y="0"/>
          <a:ext cx="0" cy="0"/>
          <a:chOff x="0" y="0"/>
          <a:chExt cx="0" cy="0"/>
        </a:xfrm>
      </p:grpSpPr>
      <p:sp>
        <p:nvSpPr>
          <p:cNvPr id="1327" name="Google Shape;1327;gca6c4a9396_0_21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600">
                <a:latin typeface="Arial"/>
                <a:ea typeface="Arial"/>
                <a:cs typeface="Arial"/>
                <a:sym typeface="Arial"/>
              </a:rPr>
              <a:t>Note: There are errors that will appear, </a:t>
            </a:r>
            <a:endParaRPr sz="1600">
              <a:latin typeface="Arial"/>
              <a:ea typeface="Arial"/>
              <a:cs typeface="Arial"/>
              <a:sym typeface="Arial"/>
            </a:endParaRPr>
          </a:p>
          <a:p>
            <a:pPr marL="406400" lvl="0" indent="-228600" algn="l" rtl="0">
              <a:lnSpc>
                <a:spcPct val="115000"/>
              </a:lnSpc>
              <a:spcBef>
                <a:spcPts val="0"/>
              </a:spcBef>
              <a:spcAft>
                <a:spcPts val="0"/>
              </a:spcAft>
              <a:buNone/>
            </a:pPr>
            <a:endParaRPr sz="1600">
              <a:latin typeface="Arial"/>
              <a:ea typeface="Arial"/>
              <a:cs typeface="Arial"/>
              <a:sym typeface="Arial"/>
            </a:endParaRPr>
          </a:p>
          <a:p>
            <a:pPr marL="0" lvl="0" indent="0" algn="l" rtl="0">
              <a:lnSpc>
                <a:spcPct val="115000"/>
              </a:lnSpc>
              <a:spcBef>
                <a:spcPts val="0"/>
              </a:spcBef>
              <a:spcAft>
                <a:spcPts val="0"/>
              </a:spcAft>
              <a:buNone/>
            </a:pPr>
            <a:endParaRPr sz="13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328" name="Google Shape;1328;gca6c4a9396_0_21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1"/>
        <p:cNvGrpSpPr/>
        <p:nvPr/>
      </p:nvGrpSpPr>
      <p:grpSpPr>
        <a:xfrm>
          <a:off x="0" y="0"/>
          <a:ext cx="0" cy="0"/>
          <a:chOff x="0" y="0"/>
          <a:chExt cx="0" cy="0"/>
        </a:xfrm>
      </p:grpSpPr>
      <p:sp>
        <p:nvSpPr>
          <p:cNvPr id="1342" name="Google Shape;1342;gca6c4a9396_0_22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400">
              <a:latin typeface="Arial"/>
              <a:ea typeface="Arial"/>
              <a:cs typeface="Arial"/>
              <a:sym typeface="Arial"/>
            </a:endParaRPr>
          </a:p>
          <a:p>
            <a:pPr marL="457200" lvl="0" indent="-317500" algn="l" rtl="0">
              <a:lnSpc>
                <a:spcPct val="115000"/>
              </a:lnSpc>
              <a:spcBef>
                <a:spcPts val="0"/>
              </a:spcBef>
              <a:spcAft>
                <a:spcPts val="0"/>
              </a:spcAft>
              <a:buSzPts val="1400"/>
              <a:buFont typeface="Arial"/>
              <a:buAutoNum type="arabicPeriod"/>
            </a:pPr>
            <a:r>
              <a:rPr lang="en-GB" sz="1600">
                <a:latin typeface="Arial"/>
                <a:ea typeface="Arial"/>
                <a:cs typeface="Arial"/>
                <a:sym typeface="Arial"/>
              </a:rPr>
              <a:t>To fix this you must find thee </a:t>
            </a:r>
            <a:r>
              <a:rPr lang="en-GB" sz="1250">
                <a:solidFill>
                  <a:srgbClr val="24292E"/>
                </a:solidFill>
                <a:highlight>
                  <a:srgbClr val="FFFFFF"/>
                </a:highlight>
                <a:latin typeface="Arial"/>
                <a:ea typeface="Arial"/>
                <a:cs typeface="Arial"/>
                <a:sym typeface="Arial"/>
              </a:rPr>
              <a:t>DEFAULT_CONFIGURATION of the QasmSimulator class in the file qasm_simulator_jku.py. </a:t>
            </a:r>
            <a:endParaRPr sz="16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endParaRPr sz="16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r>
              <a:rPr lang="en-GB" sz="1600">
                <a:latin typeface="Times New Roman"/>
                <a:ea typeface="Times New Roman"/>
                <a:cs typeface="Times New Roman"/>
                <a:sym typeface="Times New Roman"/>
              </a:rPr>
              <a:t>The include the line : </a:t>
            </a:r>
            <a:r>
              <a:rPr lang="en-GB" sz="1250">
                <a:solidFill>
                  <a:srgbClr val="24292E"/>
                </a:solidFill>
                <a:highlight>
                  <a:srgbClr val="FFFFFF"/>
                </a:highlight>
                <a:latin typeface="Arial"/>
                <a:ea typeface="Arial"/>
                <a:cs typeface="Arial"/>
                <a:sym typeface="Arial"/>
              </a:rPr>
              <a:t>'coupling_map': None</a:t>
            </a:r>
            <a:endParaRPr sz="12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0" lvl="0" indent="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343" name="Google Shape;1343;gca6c4a9396_0_229: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6"/>
        <p:cNvGrpSpPr/>
        <p:nvPr/>
      </p:nvGrpSpPr>
      <p:grpSpPr>
        <a:xfrm>
          <a:off x="0" y="0"/>
          <a:ext cx="0" cy="0"/>
          <a:chOff x="0" y="0"/>
          <a:chExt cx="0" cy="0"/>
        </a:xfrm>
      </p:grpSpPr>
      <p:sp>
        <p:nvSpPr>
          <p:cNvPr id="1357" name="Google Shape;1357;gca6c4a9396_0_24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a:latin typeface="Arial"/>
                <a:ea typeface="Arial"/>
                <a:cs typeface="Arial"/>
                <a:sym typeface="Arial"/>
              </a:rPr>
              <a:t>Note: There’s a 2nd error that will come up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There is a fix in progress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358" name="Google Shape;1358;gca6c4a9396_0_246: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1"/>
        <p:cNvGrpSpPr/>
        <p:nvPr/>
      </p:nvGrpSpPr>
      <p:grpSpPr>
        <a:xfrm>
          <a:off x="0" y="0"/>
          <a:ext cx="0" cy="0"/>
          <a:chOff x="0" y="0"/>
          <a:chExt cx="0" cy="0"/>
        </a:xfrm>
      </p:grpSpPr>
      <p:sp>
        <p:nvSpPr>
          <p:cNvPr id="1372" name="Google Shape;1372;gca6c4a9396_0_26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a:latin typeface="Arial"/>
                <a:ea typeface="Arial"/>
                <a:cs typeface="Arial"/>
                <a:sym typeface="Arial"/>
              </a:rPr>
              <a:t>Note: There’s a 2nd error that will come up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There is a fix in progress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373" name="Google Shape;1373;gca6c4a9396_0_26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6"/>
        <p:cNvGrpSpPr/>
        <p:nvPr/>
      </p:nvGrpSpPr>
      <p:grpSpPr>
        <a:xfrm>
          <a:off x="0" y="0"/>
          <a:ext cx="0" cy="0"/>
          <a:chOff x="0" y="0"/>
          <a:chExt cx="0" cy="0"/>
        </a:xfrm>
      </p:grpSpPr>
      <p:sp>
        <p:nvSpPr>
          <p:cNvPr id="1387" name="Google Shape;1387;gca6c4a9396_0_53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a:latin typeface="Arial"/>
                <a:ea typeface="Arial"/>
                <a:cs typeface="Arial"/>
                <a:sym typeface="Arial"/>
              </a:rPr>
              <a:t>Now that we know to run our circuits on a quantum computer and what the future classical simulation looks like</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Let’s now see what the quantum output would like like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Explain what a simulation run is  vs a aunt um → most importantly noise </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Simulation vs quantum run → KNN then grovers then svm : ~Explain the probabilities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388" name="Google Shape;1388;gca6c4a9396_0_537: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1"/>
        <p:cNvGrpSpPr/>
        <p:nvPr/>
      </p:nvGrpSpPr>
      <p:grpSpPr>
        <a:xfrm>
          <a:off x="0" y="0"/>
          <a:ext cx="0" cy="0"/>
          <a:chOff x="0" y="0"/>
          <a:chExt cx="0" cy="0"/>
        </a:xfrm>
      </p:grpSpPr>
      <p:sp>
        <p:nvSpPr>
          <p:cNvPr id="1402" name="Google Shape;1402;gca6c4a9396_0_58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a:latin typeface="Arial"/>
                <a:ea typeface="Arial"/>
                <a:cs typeface="Arial"/>
                <a:sym typeface="Arial"/>
              </a:rPr>
              <a:t>Taking KNN as an example we can see the </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Simulation results above</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IT is graphed against the probabilities vs the frequency </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Each bar showing the probability of finding e.g ( the first oen) is at 0.253</a:t>
            </a: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Those with the same/ similar  probabilities can be said to be neighbours </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Remembering that we are taking the iris data set with 4 features , and looking for three groupings SETOSA, VERSICOLOR, VIRGINCA</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457200" lvl="0" indent="0" algn="l" rtl="0">
              <a:lnSpc>
                <a:spcPct val="115000"/>
              </a:lnSpc>
              <a:spcBef>
                <a:spcPts val="0"/>
              </a:spcBef>
              <a:spcAft>
                <a:spcPts val="0"/>
              </a:spcAft>
              <a:buNone/>
            </a:pPr>
            <a:r>
              <a:rPr lang="en-GB" sz="1400"/>
              <a:t>While the accuracy is not as perfect, we can still see the 3 main four classifications at 0.253, 0.120-0.117 and 0.066-0.068.</a:t>
            </a:r>
            <a:endParaRPr sz="1400"/>
          </a:p>
          <a:p>
            <a:pPr marL="177800" lvl="0" indent="0" algn="l" rtl="0">
              <a:lnSpc>
                <a:spcPct val="115000"/>
              </a:lnSpc>
              <a:spcBef>
                <a:spcPts val="0"/>
              </a:spcBef>
              <a:spcAft>
                <a:spcPts val="0"/>
              </a:spcAft>
              <a:buNone/>
            </a:pPr>
            <a:r>
              <a:rPr lang="en-GB" sz="1400">
                <a:latin typeface="Arial"/>
                <a:ea typeface="Arial"/>
                <a:cs typeface="Arial"/>
                <a:sym typeface="Arial"/>
              </a:rPr>
              <a:t> For each type of flower</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403" name="Google Shape;1403;gca6c4a9396_0_58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6"/>
        <p:cNvGrpSpPr/>
        <p:nvPr/>
      </p:nvGrpSpPr>
      <p:grpSpPr>
        <a:xfrm>
          <a:off x="0" y="0"/>
          <a:ext cx="0" cy="0"/>
          <a:chOff x="0" y="0"/>
          <a:chExt cx="0" cy="0"/>
        </a:xfrm>
      </p:grpSpPr>
      <p:sp>
        <p:nvSpPr>
          <p:cNvPr id="1417" name="Google Shape;1417;gca6c4a9396_0_59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177800" lvl="0" indent="0" algn="l" rtl="0">
              <a:lnSpc>
                <a:spcPct val="115000"/>
              </a:lnSpc>
              <a:spcBef>
                <a:spcPts val="0"/>
              </a:spcBef>
              <a:spcAft>
                <a:spcPts val="0"/>
              </a:spcAft>
              <a:buNone/>
            </a:pPr>
            <a:r>
              <a:rPr lang="en-GB" sz="1400">
                <a:latin typeface="Arial"/>
                <a:ea typeface="Arial"/>
                <a:cs typeface="Arial"/>
                <a:sym typeface="Arial"/>
              </a:rPr>
              <a:t>This illustrates the circuit run on a 16 qubit quantum system </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While this has a lot more noise and without datt input of 10,000 it becomes slightly harder to read.</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We can still see the groupings 45, 2% and the 1.%</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Again we can mitigate nisei with a loweer sampel size but also increasing the shots</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418" name="Google Shape;1418;gca6c4a9396_0_597: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
        <p:cNvGrpSpPr/>
        <p:nvPr/>
      </p:nvGrpSpPr>
      <p:grpSpPr>
        <a:xfrm>
          <a:off x="0" y="0"/>
          <a:ext cx="0" cy="0"/>
          <a:chOff x="0" y="0"/>
          <a:chExt cx="0" cy="0"/>
        </a:xfrm>
      </p:grpSpPr>
      <p:sp>
        <p:nvSpPr>
          <p:cNvPr id="1432" name="Google Shape;1432;gca6c4a9396_0_65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177800" lvl="0" indent="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With SVm we will get a very similar result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Breast cancer data set to classify benign and malignant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433" name="Google Shape;1433;gca6c4a9396_0_657: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6"/>
        <p:cNvGrpSpPr/>
        <p:nvPr/>
      </p:nvGrpSpPr>
      <p:grpSpPr>
        <a:xfrm>
          <a:off x="0" y="0"/>
          <a:ext cx="0" cy="0"/>
          <a:chOff x="0" y="0"/>
          <a:chExt cx="0" cy="0"/>
        </a:xfrm>
      </p:grpSpPr>
      <p:sp>
        <p:nvSpPr>
          <p:cNvPr id="1447" name="Google Shape;1447;gca6c4a9396_0_64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177800" lvl="0" indent="0" algn="l" rtl="0">
              <a:lnSpc>
                <a:spcPct val="115000"/>
              </a:lnSpc>
              <a:spcBef>
                <a:spcPts val="0"/>
              </a:spcBef>
              <a:spcAft>
                <a:spcPts val="0"/>
              </a:spcAft>
              <a:buNone/>
            </a:pPr>
            <a:r>
              <a:rPr lang="en-GB" sz="1400">
                <a:solidFill>
                  <a:srgbClr val="000000"/>
                </a:solidFill>
                <a:latin typeface="Arial"/>
                <a:ea typeface="Arial"/>
                <a:cs typeface="Arial"/>
                <a:sym typeface="Arial"/>
              </a:rPr>
              <a:t>Simailry we can see it for Grovers algorhtm running on a </a:t>
            </a:r>
            <a:r>
              <a:rPr lang="en-GB" sz="1400">
                <a:solidFill>
                  <a:srgbClr val="000000"/>
                </a:solidFill>
                <a:highlight>
                  <a:srgbClr val="FFFFFF"/>
                </a:highlight>
                <a:latin typeface="Arial"/>
                <a:ea typeface="Arial"/>
                <a:cs typeface="Arial"/>
                <a:sym typeface="Arial"/>
              </a:rPr>
              <a:t>example 3-Satisfiability (3-SAT) </a:t>
            </a:r>
            <a:endParaRPr sz="1400">
              <a:solidFill>
                <a:srgbClr val="000000"/>
              </a:solidFill>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600">
                <a:solidFill>
                  <a:srgbClr val="292929"/>
                </a:solidFill>
                <a:highlight>
                  <a:srgbClr val="FFFFFF"/>
                </a:highlight>
                <a:latin typeface="Georgia"/>
                <a:ea typeface="Georgia"/>
                <a:cs typeface="Georgia"/>
                <a:sym typeface="Georgia"/>
              </a:rPr>
              <a:t>The three results for the satisfiability problem are 000, 011, and 101.</a:t>
            </a:r>
            <a:endParaRPr sz="1600">
              <a:solidFill>
                <a:srgbClr val="292929"/>
              </a:solidFill>
              <a:highlight>
                <a:srgbClr val="FFFFFF"/>
              </a:highlight>
              <a:latin typeface="Georgia"/>
              <a:ea typeface="Georgia"/>
              <a:cs typeface="Georgia"/>
              <a:sym typeface="Georgia"/>
            </a:endParaRPr>
          </a:p>
          <a:p>
            <a:pPr marL="177800" lvl="0" indent="0" algn="l" rtl="0">
              <a:lnSpc>
                <a:spcPct val="115000"/>
              </a:lnSpc>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177800" lvl="0" indent="0" algn="l" rtl="0">
              <a:lnSpc>
                <a:spcPct val="115000"/>
              </a:lnSpc>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177800" lvl="0" indent="0" algn="l" rtl="0">
              <a:lnSpc>
                <a:spcPct val="115000"/>
              </a:lnSpc>
              <a:spcBef>
                <a:spcPts val="0"/>
              </a:spcBef>
              <a:spcAft>
                <a:spcPts val="0"/>
              </a:spcAft>
              <a:buNone/>
            </a:pPr>
            <a:r>
              <a:rPr lang="en-GB" sz="1600">
                <a:solidFill>
                  <a:srgbClr val="292929"/>
                </a:solidFill>
                <a:highlight>
                  <a:srgbClr val="FFFFFF"/>
                </a:highlight>
                <a:latin typeface="Georgia"/>
                <a:ea typeface="Georgia"/>
                <a:cs typeface="Georgia"/>
                <a:sym typeface="Georgia"/>
              </a:rPr>
              <a:t>A Boolean SAT problem is the problem of determining if there are certain inputs into a Boolean function such that the output is TRUE. This, among others, is a search problem, which is why Grover’s algorithm is great for solving them.</a:t>
            </a:r>
            <a:endParaRPr sz="1600">
              <a:solidFill>
                <a:srgbClr val="292929"/>
              </a:solidFill>
              <a:highlight>
                <a:srgbClr val="FFFFFF"/>
              </a:highlight>
              <a:latin typeface="Georgia"/>
              <a:ea typeface="Georgia"/>
              <a:cs typeface="Georgia"/>
              <a:sym typeface="Georgia"/>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448" name="Google Shape;1448;gca6c4a9396_0_64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a:latin typeface="Arial"/>
                <a:ea typeface="Arial"/>
                <a:cs typeface="Arial"/>
                <a:sym typeface="Arial"/>
              </a:rPr>
              <a:t>We now have a tool a modular took for quantum and quantum encased machine learning</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Showing both SVM, KNN and grovers applcaitosns</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Whats’s next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In teh short term: Expand the tool as a blackbox api </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Expand it for a new input of k, with futhrur grouping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ca26c39f1d_0_9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17500" algn="l" rtl="0">
              <a:spcBef>
                <a:spcPts val="0"/>
              </a:spcBef>
              <a:spcAft>
                <a:spcPts val="0"/>
              </a:spcAft>
              <a:buClr>
                <a:srgbClr val="0070BB"/>
              </a:buClr>
              <a:buSzPts val="1800"/>
              <a:buChar char="–"/>
            </a:pPr>
            <a:r>
              <a:rPr lang="en-GB" sz="1600"/>
              <a:t>In order to do all this</a:t>
            </a:r>
            <a:endParaRPr sz="2000"/>
          </a:p>
          <a:p>
            <a:pPr marL="317500" lvl="1" indent="-304800" algn="l" rtl="0">
              <a:spcBef>
                <a:spcPts val="1134"/>
              </a:spcBef>
              <a:spcAft>
                <a:spcPts val="0"/>
              </a:spcAft>
              <a:buClr>
                <a:srgbClr val="0070BB"/>
              </a:buClr>
              <a:buSzPts val="1800"/>
              <a:buChar char="–"/>
            </a:pPr>
            <a:r>
              <a:rPr lang="en-GB" sz="2000"/>
              <a:t>We will need to be familiar with quantum gates and operations as they will be the main components of our quantum circuits </a:t>
            </a:r>
            <a:endParaRPr/>
          </a:p>
        </p:txBody>
      </p:sp>
      <p:sp>
        <p:nvSpPr>
          <p:cNvPr id="182" name="Google Shape;182;gca26c39f1d_0_9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ca6c4a9396_0_124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a:latin typeface="Arial"/>
                <a:ea typeface="Arial"/>
                <a:cs typeface="Arial"/>
                <a:sym typeface="Arial"/>
              </a:rPr>
              <a:t>We now have a tool a modular took for quantum and quantum encased machine learning</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Showing both SVM, KNN and grovers applcaitosns</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Whats’s next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In teh short term: Expand the tool as a blackbox api </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Expand it for a new input of k, with futhrur grouping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478" name="Google Shape;1478;gca6c4a9396_0_124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2"/>
        <p:cNvGrpSpPr/>
        <p:nvPr/>
      </p:nvGrpSpPr>
      <p:grpSpPr>
        <a:xfrm>
          <a:off x="0" y="0"/>
          <a:ext cx="0" cy="0"/>
          <a:chOff x="0" y="0"/>
          <a:chExt cx="0" cy="0"/>
        </a:xfrm>
      </p:grpSpPr>
      <p:sp>
        <p:nvSpPr>
          <p:cNvPr id="1493" name="Google Shape;1493;gca6c4a9396_0_67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Even from there : USing reinforcement learning and/ or recommendation systems→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With grovers we can increase our count size when remeasuring </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The inclusion of feature amplification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494" name="Google Shape;1494;gca6c4a9396_0_671: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
        <p:cNvGrpSpPr/>
        <p:nvPr/>
      </p:nvGrpSpPr>
      <p:grpSpPr>
        <a:xfrm>
          <a:off x="0" y="0"/>
          <a:ext cx="0" cy="0"/>
          <a:chOff x="0" y="0"/>
          <a:chExt cx="0" cy="0"/>
        </a:xfrm>
      </p:grpSpPr>
      <p:sp>
        <p:nvSpPr>
          <p:cNvPr id="1508" name="Google Shape;1508;gca6c4a9396_0_68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Even from there : iUSinf reinforcmnt learning and/ ro recommendation systems→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With grovers we can increase our count size when remeausreing </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Teh inclusion of feature amplitcaitn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509" name="Google Shape;1509;gca6c4a9396_0_687: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3"/>
        <p:cNvGrpSpPr/>
        <p:nvPr/>
      </p:nvGrpSpPr>
      <p:grpSpPr>
        <a:xfrm>
          <a:off x="0" y="0"/>
          <a:ext cx="0" cy="0"/>
          <a:chOff x="0" y="0"/>
          <a:chExt cx="0" cy="0"/>
        </a:xfrm>
      </p:grpSpPr>
      <p:sp>
        <p:nvSpPr>
          <p:cNvPr id="1524" name="Google Shape;1524;gca6c4a9396_0_70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Even from there : iUSinf reinforcmnt learning and/ ro recommendation systems→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With grovers we can increase our count size when remeausreing </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Teh inclusion of feature amplitcaitn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525" name="Google Shape;1525;gca6c4a9396_0_70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0"/>
        <p:cNvGrpSpPr/>
        <p:nvPr/>
      </p:nvGrpSpPr>
      <p:grpSpPr>
        <a:xfrm>
          <a:off x="0" y="0"/>
          <a:ext cx="0" cy="0"/>
          <a:chOff x="0" y="0"/>
          <a:chExt cx="0" cy="0"/>
        </a:xfrm>
      </p:grpSpPr>
      <p:sp>
        <p:nvSpPr>
          <p:cNvPr id="1541" name="Google Shape;1541;gca6c4a9396_0_72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Even from there : iUSinf reinforcmnt learning and/ ro recommendation systems→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With grovers we can increase our count size when remeausreing </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Teh inclusion of feature amplitcaitn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542" name="Google Shape;1542;gca6c4a9396_0_72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7"/>
        <p:cNvGrpSpPr/>
        <p:nvPr/>
      </p:nvGrpSpPr>
      <p:grpSpPr>
        <a:xfrm>
          <a:off x="0" y="0"/>
          <a:ext cx="0" cy="0"/>
          <a:chOff x="0" y="0"/>
          <a:chExt cx="0" cy="0"/>
        </a:xfrm>
      </p:grpSpPr>
      <p:sp>
        <p:nvSpPr>
          <p:cNvPr id="1558" name="Google Shape;1558;gca6c4a9396_0_75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a:latin typeface="Arial"/>
                <a:ea typeface="Arial"/>
                <a:cs typeface="Arial"/>
                <a:sym typeface="Arial"/>
              </a:rPr>
              <a:t>A new section would be the inclusion of amplitude amplification for the features selected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559" name="Google Shape;1559;gca6c4a9396_0_753: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gca6c4a9396_0_77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576" name="Google Shape;1576;gca6c4a9396_0_772: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ca6c4a9396_0_125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589" name="Google Shape;1589;gca6c4a9396_0_1259: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1"/>
        <p:cNvGrpSpPr/>
        <p:nvPr/>
      </p:nvGrpSpPr>
      <p:grpSpPr>
        <a:xfrm>
          <a:off x="0" y="0"/>
          <a:ext cx="0" cy="0"/>
          <a:chOff x="0" y="0"/>
          <a:chExt cx="0" cy="0"/>
        </a:xfrm>
      </p:grpSpPr>
      <p:sp>
        <p:nvSpPr>
          <p:cNvPr id="1602" name="Google Shape;1602;gca6c4a9396_0_127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603" name="Google Shape;1603;gca6c4a9396_0_1274: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7"/>
        <p:cNvGrpSpPr/>
        <p:nvPr/>
      </p:nvGrpSpPr>
      <p:grpSpPr>
        <a:xfrm>
          <a:off x="0" y="0"/>
          <a:ext cx="0" cy="0"/>
          <a:chOff x="0" y="0"/>
          <a:chExt cx="0" cy="0"/>
        </a:xfrm>
      </p:grpSpPr>
      <p:sp>
        <p:nvSpPr>
          <p:cNvPr id="1618" name="Google Shape;1618;gca6c4a9396_0_79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400">
                <a:latin typeface="Arial"/>
                <a:ea typeface="Arial"/>
                <a:cs typeface="Arial"/>
                <a:sym typeface="Arial"/>
              </a:rPr>
              <a:t>And More </a:t>
            </a: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619" name="Google Shape;1619;gca6c4a9396_0_790:notes"/>
          <p:cNvSpPr>
            <a:spLocks noGrp="1" noRot="1" noChangeAspect="1"/>
          </p:cNvSpPr>
          <p:nvPr>
            <p:ph type="sldImg" idx="2"/>
          </p:nvPr>
        </p:nvSpPr>
        <p:spPr>
          <a:xfrm>
            <a:off x="114300" y="746125"/>
            <a:ext cx="6629400" cy="3730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12"/>
        <p:cNvGrpSpPr/>
        <p:nvPr/>
      </p:nvGrpSpPr>
      <p:grpSpPr>
        <a:xfrm>
          <a:off x="0" y="0"/>
          <a:ext cx="0" cy="0"/>
          <a:chOff x="0" y="0"/>
          <a:chExt cx="0" cy="0"/>
        </a:xfrm>
      </p:grpSpPr>
      <p:pic>
        <p:nvPicPr>
          <p:cNvPr id="13" name="Google Shape;13;p9"/>
          <p:cNvPicPr preferRelativeResize="0"/>
          <p:nvPr/>
        </p:nvPicPr>
        <p:blipFill rotWithShape="1">
          <a:blip r:embed="rId2">
            <a:alphaModFix/>
          </a:blip>
          <a:srcRect/>
          <a:stretch/>
        </p:blipFill>
        <p:spPr>
          <a:xfrm>
            <a:off x="0" y="0"/>
            <a:ext cx="9165127" cy="5143500"/>
          </a:xfrm>
          <a:prstGeom prst="rect">
            <a:avLst/>
          </a:prstGeom>
          <a:noFill/>
          <a:ln>
            <a:noFill/>
          </a:ln>
        </p:spPr>
      </p:pic>
      <p:sp>
        <p:nvSpPr>
          <p:cNvPr id="14" name="Google Shape;14;p9"/>
          <p:cNvSpPr txBox="1">
            <a:spLocks noGrp="1"/>
          </p:cNvSpPr>
          <p:nvPr>
            <p:ph type="ctrTitle"/>
          </p:nvPr>
        </p:nvSpPr>
        <p:spPr>
          <a:xfrm>
            <a:off x="828686" y="2786400"/>
            <a:ext cx="7500939" cy="416138"/>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lt1"/>
              </a:buClr>
              <a:buSzPts val="2600"/>
              <a:buFont typeface="Calibri"/>
              <a:buNone/>
              <a:defRPr sz="2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9"/>
          <p:cNvSpPr txBox="1">
            <a:spLocks noGrp="1"/>
          </p:cNvSpPr>
          <p:nvPr>
            <p:ph type="subTitle" idx="1"/>
          </p:nvPr>
        </p:nvSpPr>
        <p:spPr>
          <a:xfrm>
            <a:off x="828675" y="3217050"/>
            <a:ext cx="7500938" cy="271350"/>
          </a:xfrm>
          <a:prstGeom prst="rect">
            <a:avLst/>
          </a:prstGeom>
          <a:noFill/>
          <a:ln>
            <a:noFill/>
          </a:ln>
        </p:spPr>
        <p:txBody>
          <a:bodyPr spcFirstLastPara="1" wrap="square" lIns="0" tIns="0" rIns="0" bIns="0" anchor="t" anchorCtr="0">
            <a:noAutofit/>
          </a:bodyPr>
          <a:lstStyle>
            <a:lvl1pPr lvl="0" algn="l">
              <a:spcBef>
                <a:spcPts val="1417"/>
              </a:spcBef>
              <a:spcAft>
                <a:spcPts val="0"/>
              </a:spcAft>
              <a:buClr>
                <a:schemeClr val="lt1"/>
              </a:buClr>
              <a:buSzPts val="2000"/>
              <a:buNone/>
              <a:defRPr sz="2000" b="0">
                <a:solidFill>
                  <a:schemeClr val="lt1"/>
                </a:solidFill>
              </a:defRPr>
            </a:lvl1pPr>
            <a:lvl2pPr lvl="1" algn="ctr">
              <a:spcBef>
                <a:spcPts val="1134"/>
              </a:spcBef>
              <a:spcAft>
                <a:spcPts val="0"/>
              </a:spcAft>
              <a:buSzPts val="2000"/>
              <a:buNone/>
              <a:defRPr>
                <a:solidFill>
                  <a:srgbClr val="888888"/>
                </a:solidFill>
              </a:defRPr>
            </a:lvl2pPr>
            <a:lvl3pPr lvl="2" algn="ctr">
              <a:spcBef>
                <a:spcPts val="1134"/>
              </a:spcBef>
              <a:spcAft>
                <a:spcPts val="0"/>
              </a:spcAft>
              <a:buSzPts val="2000"/>
              <a:buNone/>
              <a:defRPr>
                <a:solidFill>
                  <a:srgbClr val="888888"/>
                </a:solidFill>
              </a:defRPr>
            </a:lvl3pPr>
            <a:lvl4pPr lvl="3" algn="ctr">
              <a:spcBef>
                <a:spcPts val="1134"/>
              </a:spcBef>
              <a:spcAft>
                <a:spcPts val="0"/>
              </a:spcAft>
              <a:buSzPts val="2000"/>
              <a:buNone/>
              <a:defRPr>
                <a:solidFill>
                  <a:srgbClr val="888888"/>
                </a:solidFill>
              </a:defRPr>
            </a:lvl4pPr>
            <a:lvl5pPr lvl="4" algn="ctr">
              <a:spcBef>
                <a:spcPts val="1134"/>
              </a:spcBef>
              <a:spcAft>
                <a:spcPts val="0"/>
              </a:spcAft>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6" name="Google Shape;16;p9"/>
          <p:cNvSpPr txBox="1">
            <a:spLocks noGrp="1"/>
          </p:cNvSpPr>
          <p:nvPr>
            <p:ph type="body" idx="2"/>
          </p:nvPr>
        </p:nvSpPr>
        <p:spPr>
          <a:xfrm>
            <a:off x="828688" y="4111318"/>
            <a:ext cx="4679325" cy="734531"/>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Clr>
                <a:schemeClr val="lt1"/>
              </a:buClr>
              <a:buSzPts val="1400"/>
              <a:buNone/>
              <a:defRPr sz="1400">
                <a:solidFill>
                  <a:schemeClr val="lt1"/>
                </a:solidFill>
              </a:defRPr>
            </a:lvl1pPr>
            <a:lvl2pPr marL="914400" lvl="1" indent="-228600" algn="l">
              <a:spcBef>
                <a:spcPts val="0"/>
              </a:spcBef>
              <a:spcAft>
                <a:spcPts val="0"/>
              </a:spcAft>
              <a:buSzPts val="1400"/>
              <a:buNone/>
              <a:defRPr sz="1400">
                <a:solidFill>
                  <a:schemeClr val="lt1"/>
                </a:solidFill>
              </a:defRPr>
            </a:lvl2pPr>
            <a:lvl3pPr marL="1371600" lvl="2" indent="-228600" algn="l">
              <a:spcBef>
                <a:spcPts val="567"/>
              </a:spcBef>
              <a:spcAft>
                <a:spcPts val="0"/>
              </a:spcAft>
              <a:buSzPts val="1400"/>
              <a:buNone/>
              <a:defRPr sz="1400">
                <a:solidFill>
                  <a:schemeClr val="lt1"/>
                </a:solidFill>
              </a:defRPr>
            </a:lvl3pPr>
            <a:lvl4pPr marL="1828800" lvl="3" indent="-317500" algn="l">
              <a:spcBef>
                <a:spcPts val="0"/>
              </a:spcBef>
              <a:spcAft>
                <a:spcPts val="0"/>
              </a:spcAft>
              <a:buSzPts val="1400"/>
              <a:buChar char="‒"/>
              <a:defRPr sz="1400">
                <a:solidFill>
                  <a:schemeClr val="lt1"/>
                </a:solidFill>
              </a:defRPr>
            </a:lvl4pPr>
            <a:lvl5pPr marL="2286000" lvl="4" indent="-317500" algn="l">
              <a:spcBef>
                <a:spcPts val="0"/>
              </a:spcBef>
              <a:spcAft>
                <a:spcPts val="0"/>
              </a:spcAft>
              <a:buSzPts val="1400"/>
              <a:buChar char="»"/>
              <a:defRPr sz="1400">
                <a:solidFill>
                  <a:schemeClr val="lt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17" name="Google Shape;17;p9" descr="TCD_White.png"/>
          <p:cNvPicPr preferRelativeResize="0"/>
          <p:nvPr/>
        </p:nvPicPr>
        <p:blipFill rotWithShape="1">
          <a:blip r:embed="rId3">
            <a:alphaModFix/>
          </a:blip>
          <a:srcRect/>
          <a:stretch/>
        </p:blipFill>
        <p:spPr>
          <a:xfrm>
            <a:off x="820477" y="381655"/>
            <a:ext cx="3039743" cy="81937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mp; Content 20pt">
  <p:cSld name="Title &amp; Content 20pt">
    <p:spTree>
      <p:nvGrpSpPr>
        <p:cNvPr id="1" name="Shape 18"/>
        <p:cNvGrpSpPr/>
        <p:nvPr/>
      </p:nvGrpSpPr>
      <p:grpSpPr>
        <a:xfrm>
          <a:off x="0" y="0"/>
          <a:ext cx="0" cy="0"/>
          <a:chOff x="0" y="0"/>
          <a:chExt cx="0" cy="0"/>
        </a:xfrm>
      </p:grpSpPr>
      <p:sp>
        <p:nvSpPr>
          <p:cNvPr id="19" name="Google Shape;19;p10"/>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10"/>
          <p:cNvSpPr txBox="1">
            <a:spLocks noGrp="1"/>
          </p:cNvSpPr>
          <p:nvPr>
            <p:ph type="body" idx="1"/>
          </p:nvPr>
        </p:nvSpPr>
        <p:spPr>
          <a:xfrm>
            <a:off x="828675" y="1302191"/>
            <a:ext cx="7500938" cy="3030141"/>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1800"/>
              <a:buNone/>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 name="Google Shape;21;p10"/>
          <p:cNvSpPr txBox="1">
            <a:spLocks noGrp="1"/>
          </p:cNvSpPr>
          <p:nvPr>
            <p:ph type="body" idx="2"/>
          </p:nvPr>
        </p:nvSpPr>
        <p:spPr>
          <a:xfrm>
            <a:off x="828675" y="685806"/>
            <a:ext cx="7500938" cy="207169"/>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2000"/>
              <a:buNone/>
              <a:defRPr sz="2000" b="0">
                <a:solidFill>
                  <a:schemeClr val="dk1"/>
                </a:solidFill>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Content &amp; Image">
  <p:cSld name="Title, Content &amp; Image">
    <p:spTree>
      <p:nvGrpSpPr>
        <p:cNvPr id="1" name="Shape 22"/>
        <p:cNvGrpSpPr/>
        <p:nvPr/>
      </p:nvGrpSpPr>
      <p:grpSpPr>
        <a:xfrm>
          <a:off x="0" y="0"/>
          <a:ext cx="0" cy="0"/>
          <a:chOff x="0" y="0"/>
          <a:chExt cx="0" cy="0"/>
        </a:xfrm>
      </p:grpSpPr>
      <p:sp>
        <p:nvSpPr>
          <p:cNvPr id="23" name="Google Shape;23;p11"/>
          <p:cNvSpPr>
            <a:spLocks noGrp="1"/>
          </p:cNvSpPr>
          <p:nvPr>
            <p:ph type="pic" idx="2"/>
          </p:nvPr>
        </p:nvSpPr>
        <p:spPr>
          <a:xfrm>
            <a:off x="4939200" y="1078712"/>
            <a:ext cx="4204800" cy="3739329"/>
          </a:xfrm>
          <a:prstGeom prst="rect">
            <a:avLst/>
          </a:prstGeom>
          <a:solidFill>
            <a:schemeClr val="accent4"/>
          </a:solidFill>
          <a:ln>
            <a:noFill/>
          </a:ln>
        </p:spPr>
        <p:txBody>
          <a:bodyPr spcFirstLastPara="1" wrap="square" lIns="0" tIns="0" rIns="0" bIns="0" anchor="ctr" anchorCtr="0">
            <a:noAutofit/>
          </a:bodyPr>
          <a:lstStyle>
            <a:lvl1pPr marR="0" lvl="0" algn="ctr" rtl="0">
              <a:spcBef>
                <a:spcPts val="1417"/>
              </a:spcBef>
              <a:spcAft>
                <a:spcPts val="0"/>
              </a:spcAft>
              <a:buClr>
                <a:schemeClr val="accent3"/>
              </a:buClr>
              <a:buSzPts val="1600"/>
              <a:buFont typeface="Arial"/>
              <a:buNone/>
              <a:defRPr sz="1600" b="0" i="0" u="none" strike="noStrike" cap="none">
                <a:solidFill>
                  <a:schemeClr val="accent3"/>
                </a:solidFill>
                <a:latin typeface="Calibri"/>
                <a:ea typeface="Calibri"/>
                <a:cs typeface="Calibri"/>
                <a:sym typeface="Calibri"/>
              </a:defRPr>
            </a:lvl1pPr>
            <a:lvl2pPr marR="0" lvl="1"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R="0" lvl="2"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spcBef>
                <a:spcPts val="1134"/>
              </a:spcBef>
              <a:spcAft>
                <a:spcPts val="0"/>
              </a:spcAft>
              <a:buClr>
                <a:schemeClr val="dk2"/>
              </a:buClr>
              <a:buSzPts val="2000"/>
              <a:buFont typeface="EB Garamond"/>
              <a:buChar char="‒"/>
              <a:defRPr sz="2000" b="0" i="0" u="none" strike="noStrike" cap="none">
                <a:solidFill>
                  <a:schemeClr val="dk1"/>
                </a:solidFill>
                <a:latin typeface="Calibri"/>
                <a:ea typeface="Calibri"/>
                <a:cs typeface="Calibri"/>
                <a:sym typeface="Calibri"/>
              </a:defRPr>
            </a:lvl4pPr>
            <a:lvl5pPr marR="0" lvl="4"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4" name="Google Shape;24;p11"/>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1"/>
          <p:cNvSpPr txBox="1">
            <a:spLocks noGrp="1"/>
          </p:cNvSpPr>
          <p:nvPr>
            <p:ph type="body" idx="1"/>
          </p:nvPr>
        </p:nvSpPr>
        <p:spPr>
          <a:xfrm>
            <a:off x="828683" y="1428750"/>
            <a:ext cx="3819525" cy="2990766"/>
          </a:xfrm>
          <a:prstGeom prst="rect">
            <a:avLst/>
          </a:prstGeom>
          <a:noFill/>
          <a:ln>
            <a:noFill/>
          </a:ln>
        </p:spPr>
        <p:txBody>
          <a:bodyPr spcFirstLastPara="1" wrap="square" lIns="0" tIns="0" rIns="0" bIns="0" anchor="t" anchorCtr="0">
            <a:noAutofit/>
          </a:bodyPr>
          <a:lstStyle>
            <a:lvl1pPr marL="457200" lvl="0" indent="-317500" algn="l">
              <a:spcBef>
                <a:spcPts val="850"/>
              </a:spcBef>
              <a:spcAft>
                <a:spcPts val="0"/>
              </a:spcAft>
              <a:buClr>
                <a:schemeClr val="dk2"/>
              </a:buClr>
              <a:buSzPts val="1400"/>
              <a:buFont typeface="Calibri"/>
              <a:buChar char="–"/>
              <a:defRPr sz="1400" b="0"/>
            </a:lvl1pPr>
            <a:lvl2pPr marL="914400" lvl="1" indent="-317500" algn="l">
              <a:spcBef>
                <a:spcPts val="0"/>
              </a:spcBef>
              <a:spcAft>
                <a:spcPts val="0"/>
              </a:spcAft>
              <a:buSzPts val="1400"/>
              <a:buChar char="–"/>
              <a:defRPr sz="1400" b="0"/>
            </a:lvl2pPr>
            <a:lvl3pPr marL="1371600" lvl="2" indent="-317500" algn="l">
              <a:spcBef>
                <a:spcPts val="1134"/>
              </a:spcBef>
              <a:spcAft>
                <a:spcPts val="0"/>
              </a:spcAft>
              <a:buSzPts val="1400"/>
              <a:buChar char="•"/>
              <a:defRPr sz="1400" b="0"/>
            </a:lvl3pPr>
            <a:lvl4pPr marL="1828800" lvl="3" indent="-317500" algn="l">
              <a:spcBef>
                <a:spcPts val="1134"/>
              </a:spcBef>
              <a:spcAft>
                <a:spcPts val="0"/>
              </a:spcAft>
              <a:buSzPts val="1400"/>
              <a:buChar char="‒"/>
              <a:defRPr sz="1400" b="0"/>
            </a:lvl4pPr>
            <a:lvl5pPr marL="2286000" lvl="4" indent="-317500" algn="l">
              <a:spcBef>
                <a:spcPts val="1134"/>
              </a:spcBef>
              <a:spcAft>
                <a:spcPts val="0"/>
              </a:spcAft>
              <a:buSzPts val="1400"/>
              <a:buChar char="»"/>
              <a:defRPr sz="14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6" name="Google Shape;26;p11"/>
          <p:cNvSpPr txBox="1">
            <a:spLocks noGrp="1"/>
          </p:cNvSpPr>
          <p:nvPr>
            <p:ph type="body" idx="3"/>
          </p:nvPr>
        </p:nvSpPr>
        <p:spPr>
          <a:xfrm>
            <a:off x="828675" y="685806"/>
            <a:ext cx="7500938" cy="207169"/>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2000"/>
              <a:buNone/>
              <a:defRPr sz="2000" b="0">
                <a:solidFill>
                  <a:schemeClr val="dk1"/>
                </a:solidFill>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27" name="Google Shape;27;p11"/>
          <p:cNvCxnSpPr/>
          <p:nvPr/>
        </p:nvCxnSpPr>
        <p:spPr>
          <a:xfrm>
            <a:off x="0" y="1078706"/>
            <a:ext cx="9144000" cy="0"/>
          </a:xfrm>
          <a:prstGeom prst="straightConnector1">
            <a:avLst/>
          </a:prstGeom>
          <a:noFill/>
          <a:ln w="9525" cap="flat" cmpd="sng">
            <a:solidFill>
              <a:schemeClr val="accent2"/>
            </a:solidFill>
            <a:prstDash val="solid"/>
            <a:round/>
            <a:headEnd type="none" w="sm" len="sm"/>
            <a:tailEnd type="none" w="sm" len="sm"/>
          </a:ln>
        </p:spPr>
      </p:cxnSp>
      <p:sp>
        <p:nvSpPr>
          <p:cNvPr id="28" name="Google Shape;28;p11"/>
          <p:cNvSpPr/>
          <p:nvPr/>
        </p:nvSpPr>
        <p:spPr>
          <a:xfrm>
            <a:off x="0" y="4819500"/>
            <a:ext cx="9144000" cy="324000"/>
          </a:xfrm>
          <a:prstGeom prst="rect">
            <a:avLst/>
          </a:prstGeom>
          <a:solidFill>
            <a:srgbClr val="0E73B9"/>
          </a:solidFill>
          <a:ln>
            <a:noFill/>
          </a:ln>
        </p:spPr>
        <p:txBody>
          <a:bodyPr spcFirstLastPara="1" wrap="square" lIns="108000" tIns="0" rIns="0" bIns="0" anchor="ctr"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9" name="Google Shape;29;p11"/>
          <p:cNvSpPr txBox="1"/>
          <p:nvPr/>
        </p:nvSpPr>
        <p:spPr>
          <a:xfrm>
            <a:off x="7954041" y="4903833"/>
            <a:ext cx="375572" cy="15388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chemeClr val="lt1"/>
              </a:buClr>
              <a:buSzPts val="1000"/>
              <a:buFont typeface="Calibri"/>
              <a:buNone/>
            </a:pPr>
            <a:fld id="{00000000-1234-1234-1234-123412341234}" type="slidenum">
              <a:rPr lang="en-GB" sz="1000" b="0" i="0" u="none" strike="noStrike" cap="none">
                <a:solidFill>
                  <a:schemeClr val="lt1"/>
                </a:solidFill>
                <a:latin typeface="Calibri"/>
                <a:ea typeface="Calibri"/>
                <a:cs typeface="Calibri"/>
                <a:sym typeface="Calibri"/>
              </a:rPr>
              <a:t>‹#›</a:t>
            </a:fld>
            <a:endParaRPr sz="10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amp; Image">
  <p:cSld name="Title &amp; Image">
    <p:spTree>
      <p:nvGrpSpPr>
        <p:cNvPr id="1" name="Shape 30"/>
        <p:cNvGrpSpPr/>
        <p:nvPr/>
      </p:nvGrpSpPr>
      <p:grpSpPr>
        <a:xfrm>
          <a:off x="0" y="0"/>
          <a:ext cx="0" cy="0"/>
          <a:chOff x="0" y="0"/>
          <a:chExt cx="0" cy="0"/>
        </a:xfrm>
      </p:grpSpPr>
      <p:sp>
        <p:nvSpPr>
          <p:cNvPr id="31" name="Google Shape;31;p12"/>
          <p:cNvSpPr>
            <a:spLocks noGrp="1"/>
          </p:cNvSpPr>
          <p:nvPr>
            <p:ph type="pic" idx="2"/>
          </p:nvPr>
        </p:nvSpPr>
        <p:spPr>
          <a:xfrm>
            <a:off x="0" y="1078712"/>
            <a:ext cx="9144000" cy="3739319"/>
          </a:xfrm>
          <a:prstGeom prst="rect">
            <a:avLst/>
          </a:prstGeom>
          <a:solidFill>
            <a:schemeClr val="accent4"/>
          </a:solidFill>
          <a:ln>
            <a:noFill/>
          </a:ln>
        </p:spPr>
        <p:txBody>
          <a:bodyPr spcFirstLastPara="1" wrap="square" lIns="0" tIns="0" rIns="0" bIns="0" anchor="ctr" anchorCtr="0">
            <a:noAutofit/>
          </a:bodyPr>
          <a:lstStyle>
            <a:lvl1pPr marR="0" lvl="0" algn="ctr" rtl="0">
              <a:spcBef>
                <a:spcPts val="1417"/>
              </a:spcBef>
              <a:spcAft>
                <a:spcPts val="0"/>
              </a:spcAft>
              <a:buClr>
                <a:schemeClr val="accent3"/>
              </a:buClr>
              <a:buSzPts val="1600"/>
              <a:buFont typeface="Arial"/>
              <a:buNone/>
              <a:defRPr sz="1600" b="0" i="0" u="none" strike="noStrike" cap="none">
                <a:solidFill>
                  <a:schemeClr val="accent3"/>
                </a:solidFill>
                <a:latin typeface="Calibri"/>
                <a:ea typeface="Calibri"/>
                <a:cs typeface="Calibri"/>
                <a:sym typeface="Calibri"/>
              </a:defRPr>
            </a:lvl1pPr>
            <a:lvl2pPr marR="0" lvl="1"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R="0" lvl="2"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spcBef>
                <a:spcPts val="1134"/>
              </a:spcBef>
              <a:spcAft>
                <a:spcPts val="0"/>
              </a:spcAft>
              <a:buClr>
                <a:schemeClr val="dk2"/>
              </a:buClr>
              <a:buSzPts val="2000"/>
              <a:buFont typeface="EB Garamond"/>
              <a:buChar char="‒"/>
              <a:defRPr sz="2000" b="0" i="0" u="none" strike="noStrike" cap="none">
                <a:solidFill>
                  <a:schemeClr val="dk1"/>
                </a:solidFill>
                <a:latin typeface="Calibri"/>
                <a:ea typeface="Calibri"/>
                <a:cs typeface="Calibri"/>
                <a:sym typeface="Calibri"/>
              </a:defRPr>
            </a:lvl4pPr>
            <a:lvl5pPr marR="0" lvl="4"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32" name="Google Shape;32;p12"/>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2"/>
          <p:cNvSpPr txBox="1">
            <a:spLocks noGrp="1"/>
          </p:cNvSpPr>
          <p:nvPr>
            <p:ph type="body" idx="1"/>
          </p:nvPr>
        </p:nvSpPr>
        <p:spPr>
          <a:xfrm>
            <a:off x="828675" y="685806"/>
            <a:ext cx="7500938" cy="207169"/>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2000"/>
              <a:buNone/>
              <a:defRPr sz="2000" b="0">
                <a:solidFill>
                  <a:schemeClr val="dk1"/>
                </a:solidFill>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34" name="Google Shape;34;p12"/>
          <p:cNvCxnSpPr/>
          <p:nvPr/>
        </p:nvCxnSpPr>
        <p:spPr>
          <a:xfrm>
            <a:off x="0" y="1078706"/>
            <a:ext cx="9144000" cy="0"/>
          </a:xfrm>
          <a:prstGeom prst="straightConnector1">
            <a:avLst/>
          </a:prstGeom>
          <a:noFill/>
          <a:ln w="9525" cap="flat" cmpd="sng">
            <a:solidFill>
              <a:schemeClr val="accent2"/>
            </a:solidFill>
            <a:prstDash val="solid"/>
            <a:round/>
            <a:headEnd type="none" w="sm" len="sm"/>
            <a:tailEnd type="none" w="sm" len="sm"/>
          </a:ln>
        </p:spPr>
      </p:cxnSp>
      <p:sp>
        <p:nvSpPr>
          <p:cNvPr id="35" name="Google Shape;35;p12"/>
          <p:cNvSpPr/>
          <p:nvPr/>
        </p:nvSpPr>
        <p:spPr>
          <a:xfrm>
            <a:off x="0" y="4819500"/>
            <a:ext cx="9144000" cy="324000"/>
          </a:xfrm>
          <a:prstGeom prst="rect">
            <a:avLst/>
          </a:prstGeom>
          <a:solidFill>
            <a:srgbClr val="0E73B9"/>
          </a:solidFill>
          <a:ln>
            <a:noFill/>
          </a:ln>
        </p:spPr>
        <p:txBody>
          <a:bodyPr spcFirstLastPara="1" wrap="square" lIns="108000" tIns="0" rIns="0" bIns="0" anchor="ctr"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36" name="Google Shape;36;p12"/>
          <p:cNvSpPr txBox="1"/>
          <p:nvPr/>
        </p:nvSpPr>
        <p:spPr>
          <a:xfrm>
            <a:off x="7954041" y="4903833"/>
            <a:ext cx="375572" cy="15388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chemeClr val="lt1"/>
              </a:buClr>
              <a:buSzPts val="1000"/>
              <a:buFont typeface="Calibri"/>
              <a:buNone/>
            </a:pPr>
            <a:fld id="{00000000-1234-1234-1234-123412341234}" type="slidenum">
              <a:rPr lang="en-GB" sz="1000" b="0" i="0" u="none" strike="noStrike" cap="none">
                <a:solidFill>
                  <a:schemeClr val="lt1"/>
                </a:solidFill>
                <a:latin typeface="Calibri"/>
                <a:ea typeface="Calibri"/>
                <a:cs typeface="Calibri"/>
                <a:sym typeface="Calibri"/>
              </a:rPr>
              <a:t>‹#›</a:t>
            </a:fld>
            <a:endParaRPr sz="10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amp; 2 Column Content 20pt">
  <p:cSld name="Title &amp; 2 Column Content 20pt">
    <p:spTree>
      <p:nvGrpSpPr>
        <p:cNvPr id="1" name="Shape 37"/>
        <p:cNvGrpSpPr/>
        <p:nvPr/>
      </p:nvGrpSpPr>
      <p:grpSpPr>
        <a:xfrm>
          <a:off x="0" y="0"/>
          <a:ext cx="0" cy="0"/>
          <a:chOff x="0" y="0"/>
          <a:chExt cx="0" cy="0"/>
        </a:xfrm>
      </p:grpSpPr>
      <p:sp>
        <p:nvSpPr>
          <p:cNvPr id="38" name="Google Shape;38;p13"/>
          <p:cNvSpPr/>
          <p:nvPr/>
        </p:nvSpPr>
        <p:spPr>
          <a:xfrm>
            <a:off x="0" y="4495500"/>
            <a:ext cx="9144000" cy="648000"/>
          </a:xfrm>
          <a:prstGeom prst="rect">
            <a:avLst/>
          </a:prstGeom>
          <a:solidFill>
            <a:srgbClr val="0E73B9"/>
          </a:solidFill>
          <a:ln>
            <a:noFill/>
          </a:ln>
        </p:spPr>
        <p:txBody>
          <a:bodyPr spcFirstLastPara="1" wrap="square" lIns="91425" tIns="45700" rIns="91425" bIns="45700" anchor="t" anchorCtr="0">
            <a:noAutofit/>
          </a:bodyPr>
          <a:lstStyle/>
          <a:p>
            <a:pPr marL="727075" marR="0" lvl="0" indent="0" algn="l" rtl="0">
              <a:spcBef>
                <a:spcPts val="0"/>
              </a:spcBef>
              <a:spcAft>
                <a:spcPts val="0"/>
              </a:spcAft>
              <a:buNone/>
            </a:pPr>
            <a:endParaRPr sz="1000" b="0" i="0" u="none" strike="noStrike" cap="none">
              <a:solidFill>
                <a:schemeClr val="lt1"/>
              </a:solidFill>
              <a:latin typeface="Calibri"/>
              <a:ea typeface="Calibri"/>
              <a:cs typeface="Calibri"/>
              <a:sym typeface="Calibri"/>
            </a:endParaRPr>
          </a:p>
        </p:txBody>
      </p:sp>
      <p:sp>
        <p:nvSpPr>
          <p:cNvPr id="39" name="Google Shape;39;p13"/>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13"/>
          <p:cNvSpPr txBox="1">
            <a:spLocks noGrp="1"/>
          </p:cNvSpPr>
          <p:nvPr>
            <p:ph type="body" idx="1"/>
          </p:nvPr>
        </p:nvSpPr>
        <p:spPr>
          <a:xfrm>
            <a:off x="828675" y="685806"/>
            <a:ext cx="7500938" cy="207169"/>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2000"/>
              <a:buNone/>
              <a:defRPr sz="2000" b="0">
                <a:solidFill>
                  <a:schemeClr val="dk1"/>
                </a:solidFill>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41" name="Google Shape;41;p13"/>
          <p:cNvCxnSpPr/>
          <p:nvPr/>
        </p:nvCxnSpPr>
        <p:spPr>
          <a:xfrm>
            <a:off x="0" y="1078706"/>
            <a:ext cx="9144000" cy="0"/>
          </a:xfrm>
          <a:prstGeom prst="straightConnector1">
            <a:avLst/>
          </a:prstGeom>
          <a:noFill/>
          <a:ln w="9525" cap="flat" cmpd="sng">
            <a:solidFill>
              <a:schemeClr val="accent2"/>
            </a:solidFill>
            <a:prstDash val="solid"/>
            <a:round/>
            <a:headEnd type="none" w="sm" len="sm"/>
            <a:tailEnd type="none" w="sm" len="sm"/>
          </a:ln>
        </p:spPr>
      </p:cxnSp>
      <p:sp>
        <p:nvSpPr>
          <p:cNvPr id="42" name="Google Shape;42;p13"/>
          <p:cNvSpPr txBox="1">
            <a:spLocks noGrp="1"/>
          </p:cNvSpPr>
          <p:nvPr>
            <p:ph type="body" idx="2"/>
          </p:nvPr>
        </p:nvSpPr>
        <p:spPr>
          <a:xfrm>
            <a:off x="828675" y="1302192"/>
            <a:ext cx="7500938" cy="2891980"/>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1800"/>
              <a:buNone/>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43" name="Google Shape;43;p13" descr="TCD_White.png"/>
          <p:cNvPicPr preferRelativeResize="0"/>
          <p:nvPr/>
        </p:nvPicPr>
        <p:blipFill rotWithShape="1">
          <a:blip r:embed="rId2">
            <a:alphaModFix/>
          </a:blip>
          <a:srcRect/>
          <a:stretch/>
        </p:blipFill>
        <p:spPr>
          <a:xfrm>
            <a:off x="820478" y="4613536"/>
            <a:ext cx="1585894" cy="427482"/>
          </a:xfrm>
          <a:prstGeom prst="rect">
            <a:avLst/>
          </a:prstGeom>
          <a:noFill/>
          <a:ln>
            <a:noFill/>
          </a:ln>
        </p:spPr>
      </p:pic>
      <p:sp>
        <p:nvSpPr>
          <p:cNvPr id="44" name="Google Shape;44;p13"/>
          <p:cNvSpPr txBox="1"/>
          <p:nvPr/>
        </p:nvSpPr>
        <p:spPr>
          <a:xfrm>
            <a:off x="7954041" y="4903833"/>
            <a:ext cx="375572" cy="15388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chemeClr val="lt1"/>
              </a:buClr>
              <a:buSzPts val="1000"/>
              <a:buFont typeface="Calibri"/>
              <a:buNone/>
            </a:pPr>
            <a:fld id="{00000000-1234-1234-1234-123412341234}" type="slidenum">
              <a:rPr lang="en-GB" sz="1000" b="0" i="0" u="none" strike="noStrike" cap="none">
                <a:solidFill>
                  <a:schemeClr val="lt1"/>
                </a:solidFill>
                <a:latin typeface="Calibri"/>
                <a:ea typeface="Calibri"/>
                <a:cs typeface="Calibri"/>
                <a:sym typeface="Calibri"/>
              </a:rPr>
              <a:t>‹#›</a:t>
            </a:fld>
            <a:endParaRPr sz="10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1_Title &amp; 2 Column Content 20pt">
  <p:cSld name="1_Title &amp; 2 Column Content 20pt">
    <p:spTree>
      <p:nvGrpSpPr>
        <p:cNvPr id="1" name="Shape 45"/>
        <p:cNvGrpSpPr/>
        <p:nvPr/>
      </p:nvGrpSpPr>
      <p:grpSpPr>
        <a:xfrm>
          <a:off x="0" y="0"/>
          <a:ext cx="0" cy="0"/>
          <a:chOff x="0" y="0"/>
          <a:chExt cx="0" cy="0"/>
        </a:xfrm>
      </p:grpSpPr>
      <p:sp>
        <p:nvSpPr>
          <p:cNvPr id="46" name="Google Shape;46;p14"/>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4"/>
          <p:cNvSpPr txBox="1">
            <a:spLocks noGrp="1"/>
          </p:cNvSpPr>
          <p:nvPr>
            <p:ph type="body" idx="1"/>
          </p:nvPr>
        </p:nvSpPr>
        <p:spPr>
          <a:xfrm>
            <a:off x="828676" y="1410807"/>
            <a:ext cx="3933824" cy="2372524"/>
          </a:xfrm>
          <a:prstGeom prst="rect">
            <a:avLst/>
          </a:prstGeom>
          <a:noFill/>
          <a:ln>
            <a:noFill/>
          </a:ln>
        </p:spPr>
        <p:txBody>
          <a:bodyPr spcFirstLastPara="1" wrap="square" lIns="0" tIns="0" rIns="0" bIns="0" anchor="t" anchorCtr="0">
            <a:noAutofit/>
          </a:bodyPr>
          <a:lstStyle>
            <a:lvl1pPr marL="457200" lvl="0" indent="-317500" algn="l">
              <a:spcBef>
                <a:spcPts val="900"/>
              </a:spcBef>
              <a:spcAft>
                <a:spcPts val="0"/>
              </a:spcAft>
              <a:buClr>
                <a:schemeClr val="dk2"/>
              </a:buClr>
              <a:buSzPts val="1400"/>
              <a:buFont typeface="Arial"/>
              <a:buChar char="‒"/>
              <a:defRPr sz="1400" b="0"/>
            </a:lvl1pPr>
            <a:lvl2pPr marL="914400" lvl="1" indent="-317500" algn="l">
              <a:spcBef>
                <a:spcPts val="1134"/>
              </a:spcBef>
              <a:spcAft>
                <a:spcPts val="0"/>
              </a:spcAft>
              <a:buSzPts val="1400"/>
              <a:buFont typeface="Arial"/>
              <a:buChar char="•"/>
              <a:defRPr sz="1400"/>
            </a:lvl2pPr>
            <a:lvl3pPr marL="1371600" lvl="2" indent="-317500" algn="l">
              <a:spcBef>
                <a:spcPts val="1134"/>
              </a:spcBef>
              <a:spcAft>
                <a:spcPts val="0"/>
              </a:spcAft>
              <a:buSzPts val="1400"/>
              <a:buChar char="•"/>
              <a:defRPr sz="1400"/>
            </a:lvl3pPr>
            <a:lvl4pPr marL="1828800" lvl="3" indent="-317500" algn="l">
              <a:spcBef>
                <a:spcPts val="1134"/>
              </a:spcBef>
              <a:spcAft>
                <a:spcPts val="0"/>
              </a:spcAft>
              <a:buSzPts val="1400"/>
              <a:buChar char="‒"/>
              <a:defRPr sz="1400"/>
            </a:lvl4pPr>
            <a:lvl5pPr marL="2286000" lvl="4" indent="-317500" algn="l">
              <a:spcBef>
                <a:spcPts val="1134"/>
              </a:spcBef>
              <a:spcAft>
                <a:spcPts val="0"/>
              </a:spcAft>
              <a:buSzPts val="1400"/>
              <a:buChar char="»"/>
              <a:defRPr sz="14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8" name="Google Shape;48;p14"/>
          <p:cNvSpPr txBox="1">
            <a:spLocks noGrp="1"/>
          </p:cNvSpPr>
          <p:nvPr>
            <p:ph type="body" idx="2"/>
          </p:nvPr>
        </p:nvSpPr>
        <p:spPr>
          <a:xfrm>
            <a:off x="828675" y="685806"/>
            <a:ext cx="7500938" cy="207169"/>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2000"/>
              <a:buNone/>
              <a:defRPr sz="2000" b="0">
                <a:solidFill>
                  <a:schemeClr val="dk1"/>
                </a:solidFill>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49" name="Google Shape;49;p14"/>
          <p:cNvCxnSpPr/>
          <p:nvPr/>
        </p:nvCxnSpPr>
        <p:spPr>
          <a:xfrm>
            <a:off x="0" y="1078706"/>
            <a:ext cx="9144000" cy="0"/>
          </a:xfrm>
          <a:prstGeom prst="straightConnector1">
            <a:avLst/>
          </a:prstGeom>
          <a:noFill/>
          <a:ln w="9525" cap="flat" cmpd="sng">
            <a:solidFill>
              <a:schemeClr val="accent2"/>
            </a:solidFill>
            <a:prstDash val="solid"/>
            <a:round/>
            <a:headEnd type="none" w="sm" len="sm"/>
            <a:tailEnd type="none" w="sm" len="sm"/>
          </a:ln>
        </p:spPr>
      </p:cxnSp>
      <p:sp>
        <p:nvSpPr>
          <p:cNvPr id="50" name="Google Shape;50;p14"/>
          <p:cNvSpPr txBox="1">
            <a:spLocks noGrp="1"/>
          </p:cNvSpPr>
          <p:nvPr>
            <p:ph type="body" idx="3"/>
          </p:nvPr>
        </p:nvSpPr>
        <p:spPr>
          <a:xfrm>
            <a:off x="4914901" y="1410807"/>
            <a:ext cx="3934800" cy="2372524"/>
          </a:xfrm>
          <a:prstGeom prst="rect">
            <a:avLst/>
          </a:prstGeom>
          <a:noFill/>
          <a:ln>
            <a:noFill/>
          </a:ln>
        </p:spPr>
        <p:txBody>
          <a:bodyPr spcFirstLastPara="1" wrap="square" lIns="0" tIns="0" rIns="0" bIns="0" anchor="t" anchorCtr="0">
            <a:noAutofit/>
          </a:bodyPr>
          <a:lstStyle>
            <a:lvl1pPr marL="457200" lvl="0" indent="-317500" algn="l">
              <a:spcBef>
                <a:spcPts val="900"/>
              </a:spcBef>
              <a:spcAft>
                <a:spcPts val="0"/>
              </a:spcAft>
              <a:buClr>
                <a:schemeClr val="dk2"/>
              </a:buClr>
              <a:buSzPts val="1400"/>
              <a:buFont typeface="Arial"/>
              <a:buChar char="‒"/>
              <a:defRPr sz="1400" b="0"/>
            </a:lvl1pPr>
            <a:lvl2pPr marL="914400" lvl="1" indent="-317500" algn="l">
              <a:spcBef>
                <a:spcPts val="1134"/>
              </a:spcBef>
              <a:spcAft>
                <a:spcPts val="0"/>
              </a:spcAft>
              <a:buSzPts val="1400"/>
              <a:buFont typeface="Arial"/>
              <a:buChar char="•"/>
              <a:defRPr sz="1400"/>
            </a:lvl2pPr>
            <a:lvl3pPr marL="1371600" lvl="2" indent="-317500" algn="l">
              <a:spcBef>
                <a:spcPts val="1134"/>
              </a:spcBef>
              <a:spcAft>
                <a:spcPts val="0"/>
              </a:spcAft>
              <a:buSzPts val="1400"/>
              <a:buChar char="•"/>
              <a:defRPr sz="1400"/>
            </a:lvl3pPr>
            <a:lvl4pPr marL="1828800" lvl="3" indent="-317500" algn="l">
              <a:spcBef>
                <a:spcPts val="1134"/>
              </a:spcBef>
              <a:spcAft>
                <a:spcPts val="0"/>
              </a:spcAft>
              <a:buSzPts val="1400"/>
              <a:buChar char="‒"/>
              <a:defRPr sz="1400"/>
            </a:lvl4pPr>
            <a:lvl5pPr marL="2286000" lvl="4" indent="-317500" algn="l">
              <a:spcBef>
                <a:spcPts val="1134"/>
              </a:spcBef>
              <a:spcAft>
                <a:spcPts val="0"/>
              </a:spcAft>
              <a:buSzPts val="1400"/>
              <a:buChar char="»"/>
              <a:defRPr sz="14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1" name="Google Shape;51;p14"/>
          <p:cNvSpPr/>
          <p:nvPr/>
        </p:nvSpPr>
        <p:spPr>
          <a:xfrm>
            <a:off x="0" y="4495500"/>
            <a:ext cx="9144000" cy="648000"/>
          </a:xfrm>
          <a:prstGeom prst="rect">
            <a:avLst/>
          </a:prstGeom>
          <a:solidFill>
            <a:srgbClr val="0E73B9"/>
          </a:solidFill>
          <a:ln>
            <a:noFill/>
          </a:ln>
        </p:spPr>
        <p:txBody>
          <a:bodyPr spcFirstLastPara="1" wrap="square" lIns="91425" tIns="45700" rIns="91425" bIns="45700" anchor="t" anchorCtr="0">
            <a:noAutofit/>
          </a:bodyPr>
          <a:lstStyle/>
          <a:p>
            <a:pPr marL="727075" marR="0" lvl="0" indent="0" algn="l" rtl="0">
              <a:spcBef>
                <a:spcPts val="0"/>
              </a:spcBef>
              <a:spcAft>
                <a:spcPts val="0"/>
              </a:spcAft>
              <a:buNone/>
            </a:pPr>
            <a:endParaRPr sz="1000" b="0" i="0" u="none" strike="noStrike" cap="none">
              <a:solidFill>
                <a:schemeClr val="lt1"/>
              </a:solidFill>
              <a:latin typeface="Calibri"/>
              <a:ea typeface="Calibri"/>
              <a:cs typeface="Calibri"/>
              <a:sym typeface="Calibri"/>
            </a:endParaRPr>
          </a:p>
        </p:txBody>
      </p:sp>
      <p:pic>
        <p:nvPicPr>
          <p:cNvPr id="52" name="Google Shape;52;p14" descr="TCD_White.png"/>
          <p:cNvPicPr preferRelativeResize="0"/>
          <p:nvPr/>
        </p:nvPicPr>
        <p:blipFill rotWithShape="1">
          <a:blip r:embed="rId2">
            <a:alphaModFix/>
          </a:blip>
          <a:srcRect/>
          <a:stretch/>
        </p:blipFill>
        <p:spPr>
          <a:xfrm>
            <a:off x="820478" y="4613536"/>
            <a:ext cx="1585894" cy="427482"/>
          </a:xfrm>
          <a:prstGeom prst="rect">
            <a:avLst/>
          </a:prstGeom>
          <a:noFill/>
          <a:ln>
            <a:noFill/>
          </a:ln>
        </p:spPr>
      </p:pic>
      <p:sp>
        <p:nvSpPr>
          <p:cNvPr id="53" name="Google Shape;53;p14"/>
          <p:cNvSpPr txBox="1"/>
          <p:nvPr/>
        </p:nvSpPr>
        <p:spPr>
          <a:xfrm>
            <a:off x="7954041" y="4903833"/>
            <a:ext cx="375572" cy="15388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chemeClr val="lt1"/>
              </a:buClr>
              <a:buSzPts val="1000"/>
              <a:buFont typeface="Calibri"/>
              <a:buNone/>
            </a:pPr>
            <a:fld id="{00000000-1234-1234-1234-123412341234}" type="slidenum">
              <a:rPr lang="en-GB" sz="1000" b="0" i="0" u="none" strike="noStrike" cap="none">
                <a:solidFill>
                  <a:schemeClr val="lt1"/>
                </a:solidFill>
                <a:latin typeface="Calibri"/>
                <a:ea typeface="Calibri"/>
                <a:cs typeface="Calibri"/>
                <a:sym typeface="Calibri"/>
              </a:rPr>
              <a:t>‹#›</a:t>
            </a:fld>
            <a:endParaRPr sz="10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Thank You">
  <p:cSld name="Thank You">
    <p:spTree>
      <p:nvGrpSpPr>
        <p:cNvPr id="1" name="Shape 54"/>
        <p:cNvGrpSpPr/>
        <p:nvPr/>
      </p:nvGrpSpPr>
      <p:grpSpPr>
        <a:xfrm>
          <a:off x="0" y="0"/>
          <a:ext cx="0" cy="0"/>
          <a:chOff x="0" y="0"/>
          <a:chExt cx="0" cy="0"/>
        </a:xfrm>
      </p:grpSpPr>
      <p:pic>
        <p:nvPicPr>
          <p:cNvPr id="55" name="Google Shape;55;p15"/>
          <p:cNvPicPr preferRelativeResize="0"/>
          <p:nvPr/>
        </p:nvPicPr>
        <p:blipFill rotWithShape="1">
          <a:blip r:embed="rId2">
            <a:alphaModFix/>
          </a:blip>
          <a:srcRect/>
          <a:stretch/>
        </p:blipFill>
        <p:spPr>
          <a:xfrm>
            <a:off x="-1" y="0"/>
            <a:ext cx="9171711" cy="5147194"/>
          </a:xfrm>
          <a:prstGeom prst="rect">
            <a:avLst/>
          </a:prstGeom>
          <a:noFill/>
          <a:ln>
            <a:noFill/>
          </a:ln>
        </p:spPr>
      </p:pic>
      <p:sp>
        <p:nvSpPr>
          <p:cNvPr id="56" name="Google Shape;56;p15"/>
          <p:cNvSpPr txBox="1">
            <a:spLocks noGrp="1"/>
          </p:cNvSpPr>
          <p:nvPr>
            <p:ph type="ctrTitle"/>
          </p:nvPr>
        </p:nvSpPr>
        <p:spPr>
          <a:xfrm>
            <a:off x="828686" y="2786400"/>
            <a:ext cx="7500939" cy="416138"/>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lt1"/>
              </a:buClr>
              <a:buSzPts val="4200"/>
              <a:buFont typeface="Calibri"/>
              <a:buNone/>
              <a:defRPr sz="4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57" name="Google Shape;57;p15" descr="TCD_White.png"/>
          <p:cNvPicPr preferRelativeResize="0"/>
          <p:nvPr/>
        </p:nvPicPr>
        <p:blipFill rotWithShape="1">
          <a:blip r:embed="rId3">
            <a:alphaModFix/>
          </a:blip>
          <a:srcRect/>
          <a:stretch/>
        </p:blipFill>
        <p:spPr>
          <a:xfrm>
            <a:off x="820477" y="381655"/>
            <a:ext cx="3039743" cy="81937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
        <p:cNvGrpSpPr/>
        <p:nvPr/>
      </p:nvGrpSpPr>
      <p:grpSpPr>
        <a:xfrm>
          <a:off x="0" y="0"/>
          <a:ext cx="0" cy="0"/>
          <a:chOff x="0" y="0"/>
          <a:chExt cx="0" cy="0"/>
        </a:xfrm>
      </p:grpSpPr>
      <p:sp>
        <p:nvSpPr>
          <p:cNvPr id="59" name="Google Shape;59;p16"/>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
        <p:cNvGrpSpPr/>
        <p:nvPr/>
      </p:nvGrpSpPr>
      <p:grpSpPr>
        <a:xfrm>
          <a:off x="0" y="0"/>
          <a:ext cx="0" cy="0"/>
          <a:chOff x="0" y="0"/>
          <a:chExt cx="0" cy="0"/>
        </a:xfrm>
      </p:grpSpPr>
      <p:sp>
        <p:nvSpPr>
          <p:cNvPr id="7" name="Google Shape;7;p8"/>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marR="0" lvl="0" algn="l" rtl="0">
              <a:spcBef>
                <a:spcPts val="0"/>
              </a:spcBef>
              <a:spcAft>
                <a:spcPts val="0"/>
              </a:spcAft>
              <a:buClr>
                <a:schemeClr val="dk1"/>
              </a:buClr>
              <a:buSzPts val="2600"/>
              <a:buFont typeface="Calibri"/>
              <a:buNone/>
              <a:defRPr sz="2600" b="1"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8"/>
          <p:cNvSpPr txBox="1">
            <a:spLocks noGrp="1"/>
          </p:cNvSpPr>
          <p:nvPr>
            <p:ph type="body" idx="1"/>
          </p:nvPr>
        </p:nvSpPr>
        <p:spPr>
          <a:xfrm>
            <a:off x="828675" y="1303403"/>
            <a:ext cx="7500938" cy="3072600"/>
          </a:xfrm>
          <a:prstGeom prst="rect">
            <a:avLst/>
          </a:prstGeom>
          <a:noFill/>
          <a:ln>
            <a:noFill/>
          </a:ln>
        </p:spPr>
        <p:txBody>
          <a:bodyPr spcFirstLastPara="1" wrap="square" lIns="0" tIns="0" rIns="0" bIns="0" anchor="t" anchorCtr="0">
            <a:noAutofit/>
          </a:bodyPr>
          <a:lstStyle>
            <a:lvl1pPr marL="457200" marR="0" lvl="0" indent="-228600" algn="l" rtl="0">
              <a:spcBef>
                <a:spcPts val="1417"/>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1pPr>
            <a:lvl2pPr marL="914400" marR="0" lvl="1" indent="-355600"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spcBef>
                <a:spcPts val="1134"/>
              </a:spcBef>
              <a:spcAft>
                <a:spcPts val="0"/>
              </a:spcAft>
              <a:buClr>
                <a:schemeClr val="dk2"/>
              </a:buClr>
              <a:buSzPts val="2000"/>
              <a:buFont typeface="EB Garamond"/>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 name="Google Shape;9;p8"/>
          <p:cNvSpPr/>
          <p:nvPr/>
        </p:nvSpPr>
        <p:spPr>
          <a:xfrm>
            <a:off x="0" y="4819500"/>
            <a:ext cx="9144000" cy="324000"/>
          </a:xfrm>
          <a:prstGeom prst="rect">
            <a:avLst/>
          </a:prstGeom>
          <a:solidFill>
            <a:srgbClr val="0E73B9"/>
          </a:solidFill>
          <a:ln>
            <a:noFill/>
          </a:ln>
        </p:spPr>
        <p:txBody>
          <a:bodyPr spcFirstLastPara="1" wrap="square" lIns="108000" tIns="0" rIns="0" bIns="0" anchor="ctr"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cxnSp>
        <p:nvCxnSpPr>
          <p:cNvPr id="10" name="Google Shape;10;p8"/>
          <p:cNvCxnSpPr/>
          <p:nvPr/>
        </p:nvCxnSpPr>
        <p:spPr>
          <a:xfrm>
            <a:off x="0" y="1078706"/>
            <a:ext cx="9144000" cy="0"/>
          </a:xfrm>
          <a:prstGeom prst="straightConnector1">
            <a:avLst/>
          </a:prstGeom>
          <a:noFill/>
          <a:ln w="9525" cap="flat" cmpd="sng">
            <a:solidFill>
              <a:schemeClr val="accent2"/>
            </a:solidFill>
            <a:prstDash val="solid"/>
            <a:round/>
            <a:headEnd type="none" w="sm" len="sm"/>
            <a:tailEnd type="none" w="sm" len="sm"/>
          </a:ln>
        </p:spPr>
      </p:cxnSp>
      <p:sp>
        <p:nvSpPr>
          <p:cNvPr id="11" name="Google Shape;11;p8"/>
          <p:cNvSpPr txBox="1"/>
          <p:nvPr/>
        </p:nvSpPr>
        <p:spPr>
          <a:xfrm>
            <a:off x="7954041" y="4903833"/>
            <a:ext cx="375572" cy="15388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chemeClr val="lt1"/>
              </a:buClr>
              <a:buSzPts val="1000"/>
              <a:buFont typeface="Calibri"/>
              <a:buNone/>
            </a:pPr>
            <a:fld id="{00000000-1234-1234-1234-123412341234}" type="slidenum">
              <a:rPr lang="en-GB" sz="1000" b="0" i="0" u="none" strike="noStrike" cap="none">
                <a:solidFill>
                  <a:schemeClr val="lt1"/>
                </a:solidFill>
                <a:latin typeface="Calibri"/>
                <a:ea typeface="Calibri"/>
                <a:cs typeface="Calibri"/>
                <a:sym typeface="Calibri"/>
              </a:rPr>
              <a:t>‹#›</a:t>
            </a:fld>
            <a:endParaRPr sz="10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0.xm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70.png"/><Relationship Id="rId4" Type="http://schemas.openxmlformats.org/officeDocument/2006/relationships/image" Target="../media/image69.png"/></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4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7.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7.xml"/><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6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68.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6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69.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7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72.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gif"/></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79.xml"/><Relationship Id="rId1" Type="http://schemas.openxmlformats.org/officeDocument/2006/relationships/slideLayout" Target="../slideLayouts/slideLayout2.xml"/><Relationship Id="rId5" Type="http://schemas.openxmlformats.org/officeDocument/2006/relationships/image" Target="../media/image57.png"/><Relationship Id="rId4" Type="http://schemas.openxmlformats.org/officeDocument/2006/relationships/image" Target="../media/image5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88.xml"/><Relationship Id="rId1" Type="http://schemas.openxmlformats.org/officeDocument/2006/relationships/slideLayout" Target="../slideLayouts/slideLayout2.xml"/><Relationship Id="rId5" Type="http://schemas.openxmlformats.org/officeDocument/2006/relationships/image" Target="../media/image67.png"/><Relationship Id="rId4" Type="http://schemas.openxmlformats.org/officeDocument/2006/relationships/image" Target="../media/image66.png"/></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90.xml"/><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9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92.xml"/><Relationship Id="rId1" Type="http://schemas.openxmlformats.org/officeDocument/2006/relationships/slideLayout" Target="../slideLayouts/slideLayout2.xml"/><Relationship Id="rId4" Type="http://schemas.openxmlformats.org/officeDocument/2006/relationships/image" Target="../media/image71.png"/></Relationships>
</file>

<file path=ppt/slides/_rels/slide9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93.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94.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94.xml"/><Relationship Id="rId1" Type="http://schemas.openxmlformats.org/officeDocument/2006/relationships/slideLayout" Target="../slideLayouts/slideLayout2.xml"/><Relationship Id="rId4" Type="http://schemas.openxmlformats.org/officeDocument/2006/relationships/image" Target="../media/image72.png"/></Relationships>
</file>

<file path=ppt/slides/_rels/slide95.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95.xml"/><Relationship Id="rId1" Type="http://schemas.openxmlformats.org/officeDocument/2006/relationships/slideLayout" Target="../slideLayouts/slideLayout2.xml"/><Relationship Id="rId4" Type="http://schemas.openxmlformats.org/officeDocument/2006/relationships/image" Target="../media/image73.png"/></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8.xml"/><Relationship Id="rId1" Type="http://schemas.openxmlformats.org/officeDocument/2006/relationships/slideLayout" Target="../slideLayouts/slideLayout2.xml"/><Relationship Id="rId4" Type="http://schemas.openxmlformats.org/officeDocument/2006/relationships/image" Target="../media/image74.jpg"/></Relationships>
</file>

<file path=ppt/slides/_rels/slide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9.xml"/><Relationship Id="rId1" Type="http://schemas.openxmlformats.org/officeDocument/2006/relationships/slideLayout" Target="../slideLayouts/slideLayout2.xml"/><Relationship Id="rId4" Type="http://schemas.openxmlformats.org/officeDocument/2006/relationships/image" Target="../media/image4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
          <p:cNvSpPr txBox="1">
            <a:spLocks noGrp="1"/>
          </p:cNvSpPr>
          <p:nvPr>
            <p:ph type="ctrTitle"/>
          </p:nvPr>
        </p:nvSpPr>
        <p:spPr>
          <a:xfrm>
            <a:off x="828675" y="1610309"/>
            <a:ext cx="7500900" cy="15924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lt1"/>
              </a:buClr>
              <a:buSzPts val="2600"/>
              <a:buFont typeface="Calibri"/>
              <a:buNone/>
            </a:pPr>
            <a:r>
              <a:rPr lang="en-GB">
                <a:solidFill>
                  <a:srgbClr val="FFFFFF"/>
                </a:solidFill>
              </a:rPr>
              <a:t>Modularized Tool for Quantum/ Quantum Enhanced  </a:t>
            </a:r>
            <a:endParaRPr>
              <a:solidFill>
                <a:srgbClr val="FFFFFF"/>
              </a:solidFill>
            </a:endParaRPr>
          </a:p>
          <a:p>
            <a:pPr marL="2286000" lvl="0" indent="0" algn="just" rtl="0">
              <a:lnSpc>
                <a:spcPct val="120000"/>
              </a:lnSpc>
              <a:spcBef>
                <a:spcPts val="0"/>
              </a:spcBef>
              <a:spcAft>
                <a:spcPts val="0"/>
              </a:spcAft>
              <a:buClr>
                <a:schemeClr val="dk1"/>
              </a:buClr>
              <a:buSzPts val="1100"/>
              <a:buFont typeface="Arial"/>
              <a:buNone/>
            </a:pPr>
            <a:r>
              <a:rPr lang="en-GB">
                <a:solidFill>
                  <a:srgbClr val="FFFFFF"/>
                </a:solidFill>
              </a:rPr>
              <a:t>Machine Learning</a:t>
            </a:r>
            <a:endParaRPr>
              <a:solidFill>
                <a:srgbClr val="FFFFFF"/>
              </a:solidFill>
            </a:endParaRPr>
          </a:p>
        </p:txBody>
      </p:sp>
      <p:sp>
        <p:nvSpPr>
          <p:cNvPr id="65" name="Google Shape;65;p1"/>
          <p:cNvSpPr txBox="1">
            <a:spLocks noGrp="1"/>
          </p:cNvSpPr>
          <p:nvPr>
            <p:ph type="body" idx="2"/>
          </p:nvPr>
        </p:nvSpPr>
        <p:spPr>
          <a:xfrm>
            <a:off x="828688" y="4111318"/>
            <a:ext cx="4679325" cy="734531"/>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lt1"/>
              </a:buClr>
              <a:buSzPts val="1400"/>
              <a:buNone/>
            </a:pPr>
            <a:r>
              <a:rPr lang="en-GB" sz="1800" dirty="0" err="1">
                <a:solidFill>
                  <a:srgbClr val="FFFFFF"/>
                </a:solidFill>
              </a:rPr>
              <a:t>Ezinwanne</a:t>
            </a:r>
            <a:r>
              <a:rPr lang="en-GB" sz="1800" dirty="0">
                <a:solidFill>
                  <a:srgbClr val="FFFFFF"/>
                </a:solidFill>
              </a:rPr>
              <a:t> </a:t>
            </a:r>
            <a:r>
              <a:rPr lang="en-GB" sz="1800" dirty="0" err="1">
                <a:solidFill>
                  <a:srgbClr val="FFFFFF"/>
                </a:solidFill>
              </a:rPr>
              <a:t>Ozoani</a:t>
            </a:r>
            <a:endParaRPr dirty="0"/>
          </a:p>
          <a:p>
            <a:pPr marL="0" lvl="1" indent="0" algn="l" rtl="0">
              <a:spcBef>
                <a:spcPts val="0"/>
              </a:spcBef>
              <a:spcAft>
                <a:spcPts val="0"/>
              </a:spcAft>
              <a:buSzPts val="1400"/>
              <a:buNone/>
            </a:pPr>
            <a:endParaRPr dirty="0"/>
          </a:p>
          <a:p>
            <a:pPr marL="0" lvl="2" indent="0" algn="l" rtl="0">
              <a:spcBef>
                <a:spcPts val="567"/>
              </a:spcBef>
              <a:spcAft>
                <a:spcPts val="0"/>
              </a:spcAft>
              <a:buSzPts val="1400"/>
              <a:buNone/>
            </a:pPr>
            <a:r>
              <a:rPr lang="en-GB" dirty="0"/>
              <a:t>Date 26/03/21</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gca6c4a9396_0_893"/>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Background  </a:t>
            </a:r>
            <a:endParaRPr/>
          </a:p>
        </p:txBody>
      </p:sp>
      <p:sp>
        <p:nvSpPr>
          <p:cNvPr id="201" name="Google Shape;201;gca6c4a9396_0_89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gates  </a:t>
            </a:r>
            <a:endParaRPr/>
          </a:p>
        </p:txBody>
      </p:sp>
      <p:sp>
        <p:nvSpPr>
          <p:cNvPr id="202" name="Google Shape;202;gca6c4a9396_0_893"/>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03" name="Google Shape;203;gca6c4a9396_0_893"/>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04" name="Google Shape;204;gca6c4a9396_0_893"/>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205" name="Google Shape;205;gca6c4a9396_0_893"/>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206" name="Google Shape;206;gca6c4a9396_0_893"/>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07" name="Google Shape;207;gca6c4a9396_0_893"/>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08" name="Google Shape;208;gca6c4a9396_0_89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9" name="Google Shape;209;gca6c4a9396_0_89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210" name="Google Shape;210;gca6c4a9396_0_89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211" name="Google Shape;211;gca6c4a9396_0_893"/>
          <p:cNvSpPr txBox="1">
            <a:spLocks noGrp="1"/>
          </p:cNvSpPr>
          <p:nvPr>
            <p:ph type="body" idx="1"/>
          </p:nvPr>
        </p:nvSpPr>
        <p:spPr>
          <a:xfrm>
            <a:off x="747625" y="1329575"/>
            <a:ext cx="7377300" cy="19770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a:t>Qubit: </a:t>
            </a:r>
            <a:r>
              <a:rPr lang="en-GB" b="0"/>
              <a:t>short for quantum bit, is the smallest unit of information in a quantum computer.</a:t>
            </a:r>
            <a:endParaRPr b="0"/>
          </a:p>
          <a:p>
            <a:pPr marL="0" lvl="0" indent="0" algn="l" rtl="0">
              <a:spcBef>
                <a:spcPts val="1134"/>
              </a:spcBef>
              <a:spcAft>
                <a:spcPts val="0"/>
              </a:spcAft>
              <a:buNone/>
            </a:pPr>
            <a:r>
              <a:rPr lang="en-GB" b="0"/>
              <a:t>They can be represented as a vector </a:t>
            </a:r>
            <a:endParaRPr b="0"/>
          </a:p>
          <a:p>
            <a:pPr marL="0" lvl="0" indent="0" algn="l" rtl="0">
              <a:spcBef>
                <a:spcPts val="1134"/>
              </a:spcBef>
              <a:spcAft>
                <a:spcPts val="0"/>
              </a:spcAft>
              <a:buNone/>
            </a:pPr>
            <a:r>
              <a:rPr lang="en-GB" b="0"/>
              <a:t>|0&gt; is used to represent a qubit in state zero and |1&gt; to represent a qubit in state one.</a:t>
            </a:r>
            <a:endParaRPr b="0"/>
          </a:p>
          <a:p>
            <a:pPr marL="0" lvl="0" indent="0" algn="l" rtl="0">
              <a:spcBef>
                <a:spcPts val="1134"/>
              </a:spcBef>
              <a:spcAft>
                <a:spcPts val="0"/>
              </a:spcAft>
              <a:buNone/>
            </a:pPr>
            <a:endParaRPr/>
          </a:p>
          <a:p>
            <a:pPr marL="317500" lvl="0" indent="0" algn="l" rtl="0">
              <a:spcBef>
                <a:spcPts val="1134"/>
              </a:spcBef>
              <a:spcAft>
                <a:spcPts val="0"/>
              </a:spcAft>
              <a:buNone/>
            </a:pPr>
            <a:endParaRPr b="0"/>
          </a:p>
          <a:p>
            <a:pPr marL="0" lvl="0" indent="0" algn="l" rtl="0">
              <a:spcBef>
                <a:spcPts val="1134"/>
              </a:spcBef>
              <a:spcAft>
                <a:spcPts val="0"/>
              </a:spcAft>
              <a:buNone/>
            </a:pPr>
            <a:endParaRPr b="0"/>
          </a:p>
          <a:p>
            <a:pPr marL="0" lvl="0" indent="0" algn="l" rtl="0">
              <a:spcBef>
                <a:spcPts val="1134"/>
              </a:spcBef>
              <a:spcAft>
                <a:spcPts val="0"/>
              </a:spcAft>
              <a:buNone/>
            </a:pPr>
            <a:endParaRPr b="0"/>
          </a:p>
        </p:txBody>
      </p:sp>
      <p:pic>
        <p:nvPicPr>
          <p:cNvPr id="212" name="Google Shape;212;gca6c4a9396_0_893"/>
          <p:cNvPicPr preferRelativeResize="0"/>
          <p:nvPr/>
        </p:nvPicPr>
        <p:blipFill>
          <a:blip r:embed="rId3">
            <a:alphaModFix/>
          </a:blip>
          <a:stretch>
            <a:fillRect/>
          </a:stretch>
        </p:blipFill>
        <p:spPr>
          <a:xfrm>
            <a:off x="3081450" y="3306575"/>
            <a:ext cx="2328850" cy="1033650"/>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1635"/>
        <p:cNvGrpSpPr/>
        <p:nvPr/>
      </p:nvGrpSpPr>
      <p:grpSpPr>
        <a:xfrm>
          <a:off x="0" y="0"/>
          <a:ext cx="0" cy="0"/>
          <a:chOff x="0" y="0"/>
          <a:chExt cx="0" cy="0"/>
        </a:xfrm>
      </p:grpSpPr>
      <p:sp>
        <p:nvSpPr>
          <p:cNvPr id="1636" name="Google Shape;1636;gca6c4a9396_0_1304"/>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Conclusion</a:t>
            </a:r>
            <a:endParaRPr/>
          </a:p>
        </p:txBody>
      </p:sp>
      <p:sp>
        <p:nvSpPr>
          <p:cNvPr id="1637" name="Google Shape;1637;gca6c4a9396_0_1304"/>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38" name="Google Shape;1638;gca6c4a9396_0_1304"/>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639" name="Google Shape;1639;gca6c4a9396_0_1304"/>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640" name="Google Shape;1640;gca6c4a9396_0_1304"/>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641" name="Google Shape;1641;gca6c4a9396_0_1304"/>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642" name="Google Shape;1642;gca6c4a9396_0_1304"/>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643" name="Google Shape;1643;gca6c4a9396_0_1304"/>
          <p:cNvSpPr/>
          <p:nvPr/>
        </p:nvSpPr>
        <p:spPr>
          <a:xfrm>
            <a:off x="6406550" y="-421200"/>
            <a:ext cx="12768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644" name="Google Shape;1644;gca6c4a9396_0_1304"/>
          <p:cNvSpPr/>
          <p:nvPr/>
        </p:nvSpPr>
        <p:spPr>
          <a:xfrm>
            <a:off x="7502350" y="-421200"/>
            <a:ext cx="15063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645" name="Google Shape;1645;gca6c4a9396_0_1304"/>
          <p:cNvPicPr preferRelativeResize="0"/>
          <p:nvPr/>
        </p:nvPicPr>
        <p:blipFill rotWithShape="1">
          <a:blip r:embed="rId3">
            <a:alphaModFix/>
          </a:blip>
          <a:srcRect r="5365"/>
          <a:stretch/>
        </p:blipFill>
        <p:spPr>
          <a:xfrm>
            <a:off x="175400" y="1131375"/>
            <a:ext cx="2481550" cy="2219376"/>
          </a:xfrm>
          <a:prstGeom prst="rect">
            <a:avLst/>
          </a:prstGeom>
          <a:noFill/>
          <a:ln>
            <a:noFill/>
          </a:ln>
        </p:spPr>
      </p:pic>
      <p:pic>
        <p:nvPicPr>
          <p:cNvPr id="1646" name="Google Shape;1646;gca6c4a9396_0_1304"/>
          <p:cNvPicPr preferRelativeResize="0"/>
          <p:nvPr/>
        </p:nvPicPr>
        <p:blipFill>
          <a:blip r:embed="rId4">
            <a:alphaModFix/>
          </a:blip>
          <a:stretch>
            <a:fillRect/>
          </a:stretch>
        </p:blipFill>
        <p:spPr>
          <a:xfrm>
            <a:off x="5986250" y="1195863"/>
            <a:ext cx="2117400" cy="1316774"/>
          </a:xfrm>
          <a:prstGeom prst="rect">
            <a:avLst/>
          </a:prstGeom>
          <a:noFill/>
          <a:ln>
            <a:noFill/>
          </a:ln>
        </p:spPr>
      </p:pic>
      <p:sp>
        <p:nvSpPr>
          <p:cNvPr id="1647" name="Google Shape;1647;gca6c4a9396_0_1304"/>
          <p:cNvSpPr/>
          <p:nvPr/>
        </p:nvSpPr>
        <p:spPr>
          <a:xfrm>
            <a:off x="4936963" y="29295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48" name="Google Shape;1648;gca6c4a9396_0_1304"/>
          <p:cNvPicPr preferRelativeResize="0"/>
          <p:nvPr/>
        </p:nvPicPr>
        <p:blipFill rotWithShape="1">
          <a:blip r:embed="rId5">
            <a:alphaModFix/>
          </a:blip>
          <a:srcRect l="11080" r="5544" b="5204"/>
          <a:stretch/>
        </p:blipFill>
        <p:spPr>
          <a:xfrm>
            <a:off x="6231975" y="2556425"/>
            <a:ext cx="1747418" cy="2219375"/>
          </a:xfrm>
          <a:prstGeom prst="rect">
            <a:avLst/>
          </a:prstGeom>
          <a:noFill/>
          <a:ln>
            <a:noFill/>
          </a:ln>
        </p:spPr>
      </p:pic>
      <p:pic>
        <p:nvPicPr>
          <p:cNvPr id="1649" name="Google Shape;1649;gca6c4a9396_0_1304"/>
          <p:cNvPicPr preferRelativeResize="0"/>
          <p:nvPr/>
        </p:nvPicPr>
        <p:blipFill rotWithShape="1">
          <a:blip r:embed="rId6">
            <a:alphaModFix/>
          </a:blip>
          <a:srcRect r="60298" b="3194"/>
          <a:stretch/>
        </p:blipFill>
        <p:spPr>
          <a:xfrm>
            <a:off x="2860175" y="1399271"/>
            <a:ext cx="1506301" cy="3179850"/>
          </a:xfrm>
          <a:prstGeom prst="rect">
            <a:avLst/>
          </a:prstGeom>
          <a:noFill/>
          <a:ln>
            <a:noFill/>
          </a:ln>
        </p:spPr>
      </p:pic>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1653"/>
        <p:cNvGrpSpPr/>
        <p:nvPr/>
      </p:nvGrpSpPr>
      <p:grpSpPr>
        <a:xfrm>
          <a:off x="0" y="0"/>
          <a:ext cx="0" cy="0"/>
          <a:chOff x="0" y="0"/>
          <a:chExt cx="0" cy="0"/>
        </a:xfrm>
      </p:grpSpPr>
      <p:sp>
        <p:nvSpPr>
          <p:cNvPr id="1654" name="Google Shape;1654;p7"/>
          <p:cNvSpPr txBox="1">
            <a:spLocks noGrp="1"/>
          </p:cNvSpPr>
          <p:nvPr>
            <p:ph type="ctrTitle"/>
          </p:nvPr>
        </p:nvSpPr>
        <p:spPr>
          <a:xfrm>
            <a:off x="828686" y="2786400"/>
            <a:ext cx="7500939" cy="416138"/>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lt1"/>
              </a:buClr>
              <a:buSzPts val="4200"/>
              <a:buFont typeface="Calibri"/>
              <a:buNone/>
            </a:pPr>
            <a:r>
              <a:rPr lang="en-GB"/>
              <a:t>Thank You</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gca6c4a9396_0_473"/>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Background  </a:t>
            </a:r>
            <a:endParaRPr/>
          </a:p>
        </p:txBody>
      </p:sp>
      <p:sp>
        <p:nvSpPr>
          <p:cNvPr id="218" name="Google Shape;218;gca6c4a9396_0_47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Definitions </a:t>
            </a:r>
            <a:endParaRPr/>
          </a:p>
        </p:txBody>
      </p:sp>
      <p:sp>
        <p:nvSpPr>
          <p:cNvPr id="219" name="Google Shape;219;gca6c4a9396_0_473"/>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20" name="Google Shape;220;gca6c4a9396_0_473"/>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21" name="Google Shape;221;gca6c4a9396_0_473"/>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222" name="Google Shape;222;gca6c4a9396_0_473"/>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223" name="Google Shape;223;gca6c4a9396_0_473"/>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24" name="Google Shape;224;gca6c4a9396_0_473"/>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25" name="Google Shape;225;gca6c4a9396_0_47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26" name="Google Shape;226;gca6c4a9396_0_47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227" name="Google Shape;227;gca6c4a9396_0_47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gca6c4a9396_0_909"/>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Background  </a:t>
            </a:r>
            <a:endParaRPr/>
          </a:p>
        </p:txBody>
      </p:sp>
      <p:sp>
        <p:nvSpPr>
          <p:cNvPr id="233" name="Google Shape;233;gca6c4a9396_0_909"/>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Definitions </a:t>
            </a:r>
            <a:endParaRPr/>
          </a:p>
        </p:txBody>
      </p:sp>
      <p:sp>
        <p:nvSpPr>
          <p:cNvPr id="234" name="Google Shape;234;gca6c4a9396_0_909"/>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35" name="Google Shape;235;gca6c4a9396_0_909"/>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36" name="Google Shape;236;gca6c4a9396_0_909"/>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237" name="Google Shape;237;gca6c4a9396_0_909"/>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238" name="Google Shape;238;gca6c4a9396_0_909"/>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39" name="Google Shape;239;gca6c4a9396_0_909"/>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40" name="Google Shape;240;gca6c4a9396_0_909"/>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41" name="Google Shape;241;gca6c4a9396_0_909"/>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242" name="Google Shape;242;gca6c4a9396_0_909"/>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243" name="Google Shape;243;gca6c4a9396_0_909"/>
          <p:cNvSpPr txBox="1">
            <a:spLocks noGrp="1"/>
          </p:cNvSpPr>
          <p:nvPr>
            <p:ph type="body" idx="1"/>
          </p:nvPr>
        </p:nvSpPr>
        <p:spPr>
          <a:xfrm>
            <a:off x="747625" y="1329575"/>
            <a:ext cx="7377300" cy="31452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a:t>Superposition: </a:t>
            </a:r>
            <a:r>
              <a:rPr lang="en-GB" b="0"/>
              <a:t>Unlike a classical bit which can be in either state |0&gt; or in state |1&gt; a qubit</a:t>
            </a:r>
            <a:endParaRPr b="0"/>
          </a:p>
          <a:p>
            <a:pPr marL="0" lvl="0" indent="0" algn="l" rtl="0">
              <a:spcBef>
                <a:spcPts val="1134"/>
              </a:spcBef>
              <a:spcAft>
                <a:spcPts val="0"/>
              </a:spcAft>
              <a:buNone/>
            </a:pPr>
            <a:r>
              <a:rPr lang="en-GB" b="0"/>
              <a:t>On the other hand can be in state |0&gt; and state |1&gt;at the same time with some probability of being in either state.</a:t>
            </a:r>
            <a:endParaRPr b="0"/>
          </a:p>
          <a:p>
            <a:pPr marL="0" lvl="0" indent="0" algn="l" rtl="0">
              <a:spcBef>
                <a:spcPts val="1134"/>
              </a:spcBef>
              <a:spcAft>
                <a:spcPts val="0"/>
              </a:spcAft>
              <a:buNone/>
            </a:pPr>
            <a:endParaRPr b="0"/>
          </a:p>
          <a:p>
            <a:pPr marL="0" lvl="0" indent="0" algn="l" rtl="0">
              <a:spcBef>
                <a:spcPts val="1134"/>
              </a:spcBef>
              <a:spcAft>
                <a:spcPts val="0"/>
              </a:spcAft>
              <a:buNone/>
            </a:pPr>
            <a:endParaRPr b="0"/>
          </a:p>
          <a:p>
            <a:pPr marL="317500" lvl="0" indent="0" algn="l" rtl="0">
              <a:spcBef>
                <a:spcPts val="1134"/>
              </a:spcBef>
              <a:spcAft>
                <a:spcPts val="0"/>
              </a:spcAft>
              <a:buNone/>
            </a:pPr>
            <a:endParaRPr b="0"/>
          </a:p>
          <a:p>
            <a:pPr marL="0" lvl="0" indent="0" algn="l" rtl="0">
              <a:spcBef>
                <a:spcPts val="1134"/>
              </a:spcBef>
              <a:spcAft>
                <a:spcPts val="0"/>
              </a:spcAft>
              <a:buNone/>
            </a:pPr>
            <a:endParaRPr b="0"/>
          </a:p>
          <a:p>
            <a:pPr marL="0" lvl="0" indent="0" algn="l" rtl="0">
              <a:spcBef>
                <a:spcPts val="1134"/>
              </a:spcBef>
              <a:spcAft>
                <a:spcPts val="0"/>
              </a:spcAft>
              <a:buNone/>
            </a:pPr>
            <a:endParaRPr b="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gca6c4a9396_0_924"/>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Background  </a:t>
            </a:r>
            <a:endParaRPr/>
          </a:p>
        </p:txBody>
      </p:sp>
      <p:sp>
        <p:nvSpPr>
          <p:cNvPr id="249" name="Google Shape;249;gca6c4a9396_0_924"/>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Definitions </a:t>
            </a:r>
            <a:endParaRPr/>
          </a:p>
        </p:txBody>
      </p:sp>
      <p:sp>
        <p:nvSpPr>
          <p:cNvPr id="250" name="Google Shape;250;gca6c4a9396_0_924"/>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51" name="Google Shape;251;gca6c4a9396_0_924"/>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52" name="Google Shape;252;gca6c4a9396_0_924"/>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253" name="Google Shape;253;gca6c4a9396_0_924"/>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254" name="Google Shape;254;gca6c4a9396_0_924"/>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55" name="Google Shape;255;gca6c4a9396_0_924"/>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56" name="Google Shape;256;gca6c4a9396_0_924"/>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57" name="Google Shape;257;gca6c4a9396_0_924"/>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258" name="Google Shape;258;gca6c4a9396_0_924"/>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259" name="Google Shape;259;gca6c4a9396_0_924"/>
          <p:cNvSpPr txBox="1">
            <a:spLocks noGrp="1"/>
          </p:cNvSpPr>
          <p:nvPr>
            <p:ph type="body" idx="1"/>
          </p:nvPr>
        </p:nvSpPr>
        <p:spPr>
          <a:xfrm>
            <a:off x="747625" y="1329575"/>
            <a:ext cx="7377300" cy="31452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a:t>Superposition: </a:t>
            </a:r>
            <a:r>
              <a:rPr lang="en-GB" b="0"/>
              <a:t>Unlike a classical bit which can be in either state |0&gt; or in state |1&gt; a qubit</a:t>
            </a:r>
            <a:endParaRPr b="0"/>
          </a:p>
          <a:p>
            <a:pPr marL="0" lvl="0" indent="0" algn="l" rtl="0">
              <a:spcBef>
                <a:spcPts val="1134"/>
              </a:spcBef>
              <a:spcAft>
                <a:spcPts val="0"/>
              </a:spcAft>
              <a:buNone/>
            </a:pPr>
            <a:r>
              <a:rPr lang="en-GB" b="0"/>
              <a:t>On the other hand can be in state |0&gt; and state |1&gt;at the same time with some probability of being in either state.</a:t>
            </a:r>
            <a:endParaRPr b="0"/>
          </a:p>
          <a:p>
            <a:pPr marL="0" lvl="0" indent="0" algn="l" rtl="0">
              <a:spcBef>
                <a:spcPts val="1134"/>
              </a:spcBef>
              <a:spcAft>
                <a:spcPts val="0"/>
              </a:spcAft>
              <a:buNone/>
            </a:pPr>
            <a:endParaRPr b="0"/>
          </a:p>
          <a:p>
            <a:pPr marL="0" lvl="0" indent="0" algn="l" rtl="0">
              <a:spcBef>
                <a:spcPts val="1134"/>
              </a:spcBef>
              <a:spcAft>
                <a:spcPts val="0"/>
              </a:spcAft>
              <a:buNone/>
            </a:pPr>
            <a:r>
              <a:rPr lang="en-GB"/>
              <a:t>Entanglement: </a:t>
            </a:r>
            <a:r>
              <a:rPr lang="en-GB" b="0"/>
              <a:t>If two qubits are entangled it means that measuring one qubit collapses the superposition of the other qubit as well.</a:t>
            </a:r>
            <a:endParaRPr b="0"/>
          </a:p>
          <a:p>
            <a:pPr marL="317500" lvl="0" indent="0" algn="l" rtl="0">
              <a:spcBef>
                <a:spcPts val="1134"/>
              </a:spcBef>
              <a:spcAft>
                <a:spcPts val="0"/>
              </a:spcAft>
              <a:buNone/>
            </a:pPr>
            <a:endParaRPr b="0"/>
          </a:p>
          <a:p>
            <a:pPr marL="0" lvl="0" indent="0" algn="l" rtl="0">
              <a:spcBef>
                <a:spcPts val="1134"/>
              </a:spcBef>
              <a:spcAft>
                <a:spcPts val="0"/>
              </a:spcAft>
              <a:buNone/>
            </a:pPr>
            <a:endParaRPr b="0"/>
          </a:p>
          <a:p>
            <a:pPr marL="0" lvl="0" indent="0" algn="l" rtl="0">
              <a:spcBef>
                <a:spcPts val="1134"/>
              </a:spcBef>
              <a:spcAft>
                <a:spcPts val="0"/>
              </a:spcAft>
              <a:buNone/>
            </a:pPr>
            <a:endParaRPr b="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ca6c4a9396_0_454"/>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Background  </a:t>
            </a:r>
            <a:endParaRPr/>
          </a:p>
        </p:txBody>
      </p:sp>
      <p:sp>
        <p:nvSpPr>
          <p:cNvPr id="265" name="Google Shape;265;gca6c4a9396_0_454"/>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gates  </a:t>
            </a:r>
            <a:endParaRPr/>
          </a:p>
        </p:txBody>
      </p:sp>
      <p:sp>
        <p:nvSpPr>
          <p:cNvPr id="266" name="Google Shape;266;gca6c4a9396_0_454"/>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67" name="Google Shape;267;gca6c4a9396_0_454"/>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68" name="Google Shape;268;gca6c4a9396_0_454"/>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269" name="Google Shape;269;gca6c4a9396_0_454"/>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270" name="Google Shape;270;gca6c4a9396_0_454"/>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71" name="Google Shape;271;gca6c4a9396_0_454"/>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72" name="Google Shape;272;gca6c4a9396_0_454"/>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73" name="Google Shape;273;gca6c4a9396_0_454"/>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274" name="Google Shape;274;gca6c4a9396_0_454"/>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275" name="Google Shape;275;gca6c4a9396_0_454"/>
          <p:cNvPicPr preferRelativeResize="0"/>
          <p:nvPr/>
        </p:nvPicPr>
        <p:blipFill>
          <a:blip r:embed="rId3">
            <a:alphaModFix/>
          </a:blip>
          <a:stretch>
            <a:fillRect/>
          </a:stretch>
        </p:blipFill>
        <p:spPr>
          <a:xfrm>
            <a:off x="1466200" y="1118500"/>
            <a:ext cx="6169000" cy="3619500"/>
          </a:xfrm>
          <a:prstGeom prst="rect">
            <a:avLst/>
          </a:prstGeom>
          <a:noFill/>
          <a:ln>
            <a:noFill/>
          </a:ln>
        </p:spPr>
      </p:pic>
      <p:sp>
        <p:nvSpPr>
          <p:cNvPr id="276" name="Google Shape;276;gca6c4a9396_0_454"/>
          <p:cNvSpPr txBox="1">
            <a:spLocks noGrp="1"/>
          </p:cNvSpPr>
          <p:nvPr>
            <p:ph type="body" idx="1"/>
          </p:nvPr>
        </p:nvSpPr>
        <p:spPr>
          <a:xfrm>
            <a:off x="7502350" y="4527275"/>
            <a:ext cx="1005900" cy="1572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500" b="0"/>
              <a:t>[6] </a:t>
            </a:r>
            <a:r>
              <a:rPr lang="en-GB" sz="500" b="0">
                <a:highlight>
                  <a:srgbClr val="FFFFFF"/>
                </a:highlight>
                <a:latin typeface="Helvetica Neue"/>
                <a:ea typeface="Helvetica Neue"/>
                <a:cs typeface="Helvetica Neue"/>
                <a:sym typeface="Helvetica Neue"/>
              </a:rPr>
              <a:t>S.U Sumsam (2019)</a:t>
            </a:r>
            <a:r>
              <a:rPr lang="en-GB" sz="500" b="0">
                <a:highlight>
                  <a:srgbClr val="E4E8EE"/>
                </a:highlight>
                <a:latin typeface="Arial"/>
                <a:ea typeface="Arial"/>
                <a:cs typeface="Arial"/>
                <a:sym typeface="Arial"/>
              </a:rPr>
              <a:t> </a:t>
            </a:r>
            <a:endParaRPr sz="500" b="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gca26c39f1d_0_108"/>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282" name="Google Shape;282;gca26c39f1d_0_108"/>
          <p:cNvSpPr txBox="1">
            <a:spLocks noGrp="1"/>
          </p:cNvSpPr>
          <p:nvPr>
            <p:ph type="body" idx="1"/>
          </p:nvPr>
        </p:nvSpPr>
        <p:spPr>
          <a:xfrm>
            <a:off x="823925" y="130220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SzPts val="1800"/>
              <a:buChar char="–"/>
            </a:pPr>
            <a:r>
              <a:rPr lang="en-GB"/>
              <a:t>Now we know what quantum gates look like.</a:t>
            </a:r>
            <a:endParaRPr/>
          </a:p>
          <a:p>
            <a:pPr marL="317500" lvl="1" indent="-317500" algn="l" rtl="0">
              <a:spcBef>
                <a:spcPts val="1134"/>
              </a:spcBef>
              <a:spcAft>
                <a:spcPts val="0"/>
              </a:spcAft>
              <a:buSzPts val="1800"/>
              <a:buChar char="–"/>
            </a:pPr>
            <a:endParaRPr/>
          </a:p>
          <a:p>
            <a:pPr marL="317500" lvl="0" indent="0" algn="l" rtl="0">
              <a:spcBef>
                <a:spcPts val="1134"/>
              </a:spcBef>
              <a:spcAft>
                <a:spcPts val="0"/>
              </a:spcAft>
              <a:buNone/>
            </a:pPr>
            <a:endParaRPr b="0"/>
          </a:p>
          <a:p>
            <a:pPr marL="0" lvl="0" indent="0" algn="l" rtl="0">
              <a:spcBef>
                <a:spcPts val="1134"/>
              </a:spcBef>
              <a:spcAft>
                <a:spcPts val="0"/>
              </a:spcAft>
              <a:buNone/>
            </a:pPr>
            <a:endParaRPr/>
          </a:p>
        </p:txBody>
      </p:sp>
      <p:sp>
        <p:nvSpPr>
          <p:cNvPr id="283" name="Google Shape;283;gca26c39f1d_0_108"/>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Circuits </a:t>
            </a:r>
            <a:endParaRPr/>
          </a:p>
        </p:txBody>
      </p:sp>
      <p:sp>
        <p:nvSpPr>
          <p:cNvPr id="284" name="Google Shape;284;gca26c39f1d_0_108"/>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85" name="Google Shape;285;gca26c39f1d_0_108"/>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86" name="Google Shape;286;gca26c39f1d_0_108"/>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287" name="Google Shape;287;gca26c39f1d_0_108"/>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288" name="Google Shape;288;gca26c39f1d_0_108"/>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89" name="Google Shape;289;gca26c39f1d_0_108"/>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90" name="Google Shape;290;gca26c39f1d_0_108"/>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91" name="Google Shape;291;gca26c39f1d_0_108"/>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292" name="Google Shape;292;gca26c39f1d_0_108"/>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gca6c4a9396_0_939"/>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298" name="Google Shape;298;gca6c4a9396_0_939"/>
          <p:cNvSpPr txBox="1">
            <a:spLocks noGrp="1"/>
          </p:cNvSpPr>
          <p:nvPr>
            <p:ph type="body" idx="1"/>
          </p:nvPr>
        </p:nvSpPr>
        <p:spPr>
          <a:xfrm>
            <a:off x="823925" y="130220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SzPts val="1800"/>
              <a:buChar char="–"/>
            </a:pPr>
            <a:r>
              <a:rPr lang="en-GB"/>
              <a:t>Now we know what quantum gates look like.</a:t>
            </a:r>
            <a:endParaRPr/>
          </a:p>
          <a:p>
            <a:pPr marL="317500" lvl="1" indent="-304800" algn="l" rtl="0">
              <a:spcBef>
                <a:spcPts val="1134"/>
              </a:spcBef>
              <a:spcAft>
                <a:spcPts val="0"/>
              </a:spcAft>
              <a:buSzPts val="1800"/>
              <a:buChar char="–"/>
            </a:pPr>
            <a:r>
              <a:rPr lang="en-GB"/>
              <a:t>❓❓Applications ❓❓</a:t>
            </a:r>
            <a:endParaRPr/>
          </a:p>
          <a:p>
            <a:pPr marL="317500" lvl="1" indent="-317500" algn="l" rtl="0">
              <a:spcBef>
                <a:spcPts val="1134"/>
              </a:spcBef>
              <a:spcAft>
                <a:spcPts val="0"/>
              </a:spcAft>
              <a:buSzPts val="1800"/>
              <a:buChar char="–"/>
            </a:pPr>
            <a:endParaRPr/>
          </a:p>
          <a:p>
            <a:pPr marL="317500" lvl="0" indent="0" algn="l" rtl="0">
              <a:spcBef>
                <a:spcPts val="1134"/>
              </a:spcBef>
              <a:spcAft>
                <a:spcPts val="0"/>
              </a:spcAft>
              <a:buNone/>
            </a:pPr>
            <a:endParaRPr b="0"/>
          </a:p>
          <a:p>
            <a:pPr marL="0" lvl="0" indent="0" algn="l" rtl="0">
              <a:spcBef>
                <a:spcPts val="1134"/>
              </a:spcBef>
              <a:spcAft>
                <a:spcPts val="0"/>
              </a:spcAft>
              <a:buNone/>
            </a:pPr>
            <a:endParaRPr/>
          </a:p>
        </p:txBody>
      </p:sp>
      <p:sp>
        <p:nvSpPr>
          <p:cNvPr id="299" name="Google Shape;299;gca6c4a9396_0_939"/>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Circuits </a:t>
            </a:r>
            <a:endParaRPr/>
          </a:p>
        </p:txBody>
      </p:sp>
      <p:sp>
        <p:nvSpPr>
          <p:cNvPr id="300" name="Google Shape;300;gca6c4a9396_0_939"/>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301" name="Google Shape;301;gca6c4a9396_0_939"/>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302" name="Google Shape;302;gca6c4a9396_0_939"/>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303" name="Google Shape;303;gca6c4a9396_0_939"/>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304" name="Google Shape;304;gca6c4a9396_0_939"/>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305" name="Google Shape;305;gca6c4a9396_0_939"/>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306" name="Google Shape;306;gca6c4a9396_0_939"/>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07" name="Google Shape;307;gca6c4a9396_0_939"/>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308" name="Google Shape;308;gca6c4a9396_0_939"/>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gca6c4a9396_0_954"/>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314" name="Google Shape;314;gca6c4a9396_0_954"/>
          <p:cNvSpPr txBox="1">
            <a:spLocks noGrp="1"/>
          </p:cNvSpPr>
          <p:nvPr>
            <p:ph type="body" idx="1"/>
          </p:nvPr>
        </p:nvSpPr>
        <p:spPr>
          <a:xfrm>
            <a:off x="823925" y="130220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SzPts val="1800"/>
              <a:buChar char="–"/>
            </a:pPr>
            <a:r>
              <a:rPr lang="en-GB"/>
              <a:t>Now we know what quantum gates look like.</a:t>
            </a:r>
            <a:endParaRPr/>
          </a:p>
          <a:p>
            <a:pPr marL="317500" lvl="1" indent="-304800" algn="l" rtl="0">
              <a:spcBef>
                <a:spcPts val="1134"/>
              </a:spcBef>
              <a:spcAft>
                <a:spcPts val="0"/>
              </a:spcAft>
              <a:buSzPts val="1800"/>
              <a:buChar char="–"/>
            </a:pPr>
            <a:r>
              <a:rPr lang="en-GB"/>
              <a:t>❓❓Applications ❓❓</a:t>
            </a:r>
            <a:endParaRPr/>
          </a:p>
          <a:p>
            <a:pPr marL="317500" lvl="1" indent="-304800" algn="l" rtl="0">
              <a:spcBef>
                <a:spcPts val="1134"/>
              </a:spcBef>
              <a:spcAft>
                <a:spcPts val="0"/>
              </a:spcAft>
              <a:buSzPts val="1800"/>
              <a:buChar char="–"/>
            </a:pPr>
            <a:r>
              <a:rPr lang="en-GB" b="0"/>
              <a:t>F</a:t>
            </a:r>
            <a:r>
              <a:rPr lang="en-GB"/>
              <a:t>i</a:t>
            </a:r>
            <a:r>
              <a:rPr lang="en-GB" b="0"/>
              <a:t>rst </a:t>
            </a:r>
            <a:r>
              <a:rPr lang="en-GB"/>
              <a:t>one would</a:t>
            </a:r>
            <a:r>
              <a:rPr lang="en-GB" b="0"/>
              <a:t> have to know what type of operation one </a:t>
            </a:r>
            <a:r>
              <a:rPr lang="en-GB"/>
              <a:t>would like to carry out.</a:t>
            </a:r>
            <a:r>
              <a:rPr lang="en-GB" b="0"/>
              <a:t> </a:t>
            </a:r>
            <a:endParaRPr/>
          </a:p>
          <a:p>
            <a:pPr marL="317500" lvl="1" indent="-317500" algn="l" rtl="0">
              <a:spcBef>
                <a:spcPts val="1134"/>
              </a:spcBef>
              <a:spcAft>
                <a:spcPts val="0"/>
              </a:spcAft>
              <a:buSzPts val="1800"/>
              <a:buChar char="–"/>
            </a:pPr>
            <a:endParaRPr/>
          </a:p>
          <a:p>
            <a:pPr marL="317500" lvl="0" indent="0" algn="l" rtl="0">
              <a:spcBef>
                <a:spcPts val="1134"/>
              </a:spcBef>
              <a:spcAft>
                <a:spcPts val="0"/>
              </a:spcAft>
              <a:buNone/>
            </a:pPr>
            <a:endParaRPr b="0"/>
          </a:p>
          <a:p>
            <a:pPr marL="0" lvl="0" indent="0" algn="l" rtl="0">
              <a:spcBef>
                <a:spcPts val="1134"/>
              </a:spcBef>
              <a:spcAft>
                <a:spcPts val="0"/>
              </a:spcAft>
              <a:buNone/>
            </a:pPr>
            <a:endParaRPr/>
          </a:p>
        </p:txBody>
      </p:sp>
      <p:sp>
        <p:nvSpPr>
          <p:cNvPr id="315" name="Google Shape;315;gca6c4a9396_0_954"/>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Circuits </a:t>
            </a:r>
            <a:endParaRPr/>
          </a:p>
        </p:txBody>
      </p:sp>
      <p:sp>
        <p:nvSpPr>
          <p:cNvPr id="316" name="Google Shape;316;gca6c4a9396_0_954"/>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317" name="Google Shape;317;gca6c4a9396_0_954"/>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318" name="Google Shape;318;gca6c4a9396_0_954"/>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319" name="Google Shape;319;gca6c4a9396_0_954"/>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320" name="Google Shape;320;gca6c4a9396_0_954"/>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321" name="Google Shape;321;gca6c4a9396_0_954"/>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322" name="Google Shape;322;gca6c4a9396_0_954"/>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23" name="Google Shape;323;gca6c4a9396_0_954"/>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324" name="Google Shape;324;gca6c4a9396_0_954"/>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gca6c4a9396_0_969"/>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330" name="Google Shape;330;gca6c4a9396_0_969"/>
          <p:cNvSpPr txBox="1">
            <a:spLocks noGrp="1"/>
          </p:cNvSpPr>
          <p:nvPr>
            <p:ph type="body" idx="1"/>
          </p:nvPr>
        </p:nvSpPr>
        <p:spPr>
          <a:xfrm>
            <a:off x="823925" y="130220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SzPts val="1800"/>
              <a:buChar char="–"/>
            </a:pPr>
            <a:r>
              <a:rPr lang="en-GB"/>
              <a:t>Now we know what quantum gates look like.</a:t>
            </a:r>
            <a:endParaRPr/>
          </a:p>
          <a:p>
            <a:pPr marL="317500" lvl="1" indent="-304800" algn="l" rtl="0">
              <a:spcBef>
                <a:spcPts val="1134"/>
              </a:spcBef>
              <a:spcAft>
                <a:spcPts val="0"/>
              </a:spcAft>
              <a:buSzPts val="1800"/>
              <a:buChar char="–"/>
            </a:pPr>
            <a:r>
              <a:rPr lang="en-GB"/>
              <a:t>❓❓Applications ❓❓</a:t>
            </a:r>
            <a:endParaRPr/>
          </a:p>
          <a:p>
            <a:pPr marL="317500" lvl="1" indent="-304800" algn="l" rtl="0">
              <a:spcBef>
                <a:spcPts val="1134"/>
              </a:spcBef>
              <a:spcAft>
                <a:spcPts val="0"/>
              </a:spcAft>
              <a:buSzPts val="1800"/>
              <a:buChar char="–"/>
            </a:pPr>
            <a:r>
              <a:rPr lang="en-GB" b="0"/>
              <a:t>F</a:t>
            </a:r>
            <a:r>
              <a:rPr lang="en-GB"/>
              <a:t>i</a:t>
            </a:r>
            <a:r>
              <a:rPr lang="en-GB" b="0"/>
              <a:t>rst </a:t>
            </a:r>
            <a:r>
              <a:rPr lang="en-GB"/>
              <a:t>one would</a:t>
            </a:r>
            <a:r>
              <a:rPr lang="en-GB" b="0"/>
              <a:t> have to know what type of operation one </a:t>
            </a:r>
            <a:r>
              <a:rPr lang="en-GB"/>
              <a:t>would like to carry out.</a:t>
            </a:r>
            <a:r>
              <a:rPr lang="en-GB" b="0"/>
              <a:t> </a:t>
            </a:r>
            <a:endParaRPr/>
          </a:p>
          <a:p>
            <a:pPr marL="317500" lvl="1" indent="-304800" algn="l" rtl="0">
              <a:spcBef>
                <a:spcPts val="1134"/>
              </a:spcBef>
              <a:spcAft>
                <a:spcPts val="0"/>
              </a:spcAft>
              <a:buSzPts val="1800"/>
              <a:buChar char="–"/>
            </a:pPr>
            <a:r>
              <a:rPr lang="en-GB"/>
              <a:t>Machine Learning Algorithm: SVM, KNN</a:t>
            </a:r>
            <a:endParaRPr/>
          </a:p>
          <a:p>
            <a:pPr marL="317500" lvl="1" indent="-317500" algn="l" rtl="0">
              <a:spcBef>
                <a:spcPts val="1134"/>
              </a:spcBef>
              <a:spcAft>
                <a:spcPts val="0"/>
              </a:spcAft>
              <a:buSzPts val="1800"/>
              <a:buChar char="–"/>
            </a:pPr>
            <a:r>
              <a:rPr lang="en-GB"/>
              <a:t>Search Algorithm: Grovers</a:t>
            </a:r>
            <a:endParaRPr/>
          </a:p>
          <a:p>
            <a:pPr marL="317500" lvl="0" indent="0" algn="l" rtl="0">
              <a:spcBef>
                <a:spcPts val="1134"/>
              </a:spcBef>
              <a:spcAft>
                <a:spcPts val="0"/>
              </a:spcAft>
              <a:buNone/>
            </a:pPr>
            <a:endParaRPr b="0"/>
          </a:p>
          <a:p>
            <a:pPr marL="0" lvl="0" indent="0" algn="l" rtl="0">
              <a:spcBef>
                <a:spcPts val="1134"/>
              </a:spcBef>
              <a:spcAft>
                <a:spcPts val="0"/>
              </a:spcAft>
              <a:buNone/>
            </a:pPr>
            <a:endParaRPr/>
          </a:p>
        </p:txBody>
      </p:sp>
      <p:sp>
        <p:nvSpPr>
          <p:cNvPr id="331" name="Google Shape;331;gca6c4a9396_0_969"/>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Circuits </a:t>
            </a:r>
            <a:endParaRPr/>
          </a:p>
        </p:txBody>
      </p:sp>
      <p:sp>
        <p:nvSpPr>
          <p:cNvPr id="332" name="Google Shape;332;gca6c4a9396_0_969"/>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333" name="Google Shape;333;gca6c4a9396_0_969"/>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334" name="Google Shape;334;gca6c4a9396_0_969"/>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335" name="Google Shape;335;gca6c4a9396_0_969"/>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336" name="Google Shape;336;gca6c4a9396_0_969"/>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337" name="Google Shape;337;gca6c4a9396_0_969"/>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338" name="Google Shape;338;gca6c4a9396_0_969"/>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39" name="Google Shape;339;gca6c4a9396_0_969"/>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340" name="Google Shape;340;gca6c4a9396_0_969"/>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gca26c39f1d_0_123"/>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346" name="Google Shape;346;gca26c39f1d_0_12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a:t>
            </a:r>
            <a:endParaRPr/>
          </a:p>
        </p:txBody>
      </p:sp>
      <p:sp>
        <p:nvSpPr>
          <p:cNvPr id="347" name="Google Shape;347;gca26c39f1d_0_123"/>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348" name="Google Shape;348;gca26c39f1d_0_123"/>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349" name="Google Shape;349;gca26c39f1d_0_123"/>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350" name="Google Shape;350;gca26c39f1d_0_123"/>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351" name="Google Shape;351;gca26c39f1d_0_123"/>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352" name="Google Shape;352;gca26c39f1d_0_123"/>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353" name="Google Shape;353;gca26c39f1d_0_12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54" name="Google Shape;354;gca26c39f1d_0_12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355" name="Google Shape;355;gca26c39f1d_0_12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gca26c39f1d_0_15"/>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Introduction </a:t>
            </a:r>
            <a:endParaRPr/>
          </a:p>
        </p:txBody>
      </p:sp>
      <p:sp>
        <p:nvSpPr>
          <p:cNvPr id="71" name="Google Shape;71;gca26c39f1d_0_15"/>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Why ❓❓</a:t>
            </a:r>
            <a:endParaRPr/>
          </a:p>
        </p:txBody>
      </p:sp>
      <p:sp>
        <p:nvSpPr>
          <p:cNvPr id="72" name="Google Shape;72;gca26c39f1d_0_15"/>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73" name="Google Shape;73;gca26c39f1d_0_15"/>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74" name="Google Shape;74;gca26c39f1d_0_15"/>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75" name="Google Shape;75;gca26c39f1d_0_15"/>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76" name="Google Shape;76;gca26c39f1d_0_15"/>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77" name="Google Shape;77;gca26c39f1d_0_15"/>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78" name="Google Shape;78;gca26c39f1d_0_15"/>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79" name="Google Shape;79;gca26c39f1d_0_15"/>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80" name="Google Shape;80;gca26c39f1d_0_15"/>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gca6c4a9396_0_984"/>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361" name="Google Shape;361;gca6c4a9396_0_984"/>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a:t>
            </a:r>
            <a:endParaRPr/>
          </a:p>
        </p:txBody>
      </p:sp>
      <p:sp>
        <p:nvSpPr>
          <p:cNvPr id="362" name="Google Shape;362;gca6c4a9396_0_984"/>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363" name="Google Shape;363;gca6c4a9396_0_984"/>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364" name="Google Shape;364;gca6c4a9396_0_984"/>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365" name="Google Shape;365;gca6c4a9396_0_984"/>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366" name="Google Shape;366;gca6c4a9396_0_984"/>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367" name="Google Shape;367;gca6c4a9396_0_984"/>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368" name="Google Shape;368;gca6c4a9396_0_984"/>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69" name="Google Shape;369;gca6c4a9396_0_984"/>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370" name="Google Shape;370;gca6c4a9396_0_984"/>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371" name="Google Shape;371;gca6c4a9396_0_984"/>
          <p:cNvSpPr txBox="1">
            <a:spLocks noGrp="1"/>
          </p:cNvSpPr>
          <p:nvPr>
            <p:ph type="body" idx="1"/>
          </p:nvPr>
        </p:nvSpPr>
        <p:spPr>
          <a:xfrm>
            <a:off x="747625" y="1410800"/>
            <a:ext cx="3792600" cy="2571600"/>
          </a:xfrm>
          <a:prstGeom prst="rect">
            <a:avLst/>
          </a:prstGeom>
          <a:noFill/>
          <a:ln>
            <a:noFill/>
          </a:ln>
        </p:spPr>
        <p:txBody>
          <a:bodyPr spcFirstLastPara="1" wrap="square" lIns="0" tIns="0" rIns="0" bIns="0" anchor="t" anchorCtr="0">
            <a:noAutofit/>
          </a:bodyPr>
          <a:lstStyle/>
          <a:p>
            <a:pPr marL="276225" lvl="0" indent="-244475" algn="l" rtl="0">
              <a:spcBef>
                <a:spcPts val="0"/>
              </a:spcBef>
              <a:spcAft>
                <a:spcPts val="0"/>
              </a:spcAft>
              <a:buClr>
                <a:schemeClr val="dk2"/>
              </a:buClr>
              <a:buSzPts val="900"/>
              <a:buChar char="‒"/>
            </a:pPr>
            <a:r>
              <a:rPr lang="en-GB" sz="1500" b="0"/>
              <a:t>What: It is a supervised  </a:t>
            </a:r>
            <a:br>
              <a:rPr lang="en-GB" sz="1500" b="0"/>
            </a:br>
            <a:endParaRPr sz="1500" b="0"/>
          </a:p>
          <a:p>
            <a:pPr marL="276225" lvl="0" indent="-244475" algn="l" rtl="0">
              <a:spcBef>
                <a:spcPts val="0"/>
              </a:spcBef>
              <a:spcAft>
                <a:spcPts val="0"/>
              </a:spcAft>
              <a:buClr>
                <a:schemeClr val="dk2"/>
              </a:buClr>
              <a:buSzPts val="900"/>
              <a:buChar char="‒"/>
            </a:pPr>
            <a:endParaRPr sz="1500" b="0"/>
          </a:p>
          <a:p>
            <a:pPr marL="276225" lvl="0" indent="-187325" algn="l" rtl="0">
              <a:spcBef>
                <a:spcPts val="900"/>
              </a:spcBef>
              <a:spcAft>
                <a:spcPts val="0"/>
              </a:spcAft>
              <a:buClr>
                <a:schemeClr val="dk2"/>
              </a:buClr>
              <a:buSzPts val="1400"/>
              <a:buFont typeface="Arial"/>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gca6c4a9396_0_1000"/>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377" name="Google Shape;377;gca6c4a9396_0_1000"/>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a:t>
            </a:r>
            <a:endParaRPr/>
          </a:p>
        </p:txBody>
      </p:sp>
      <p:sp>
        <p:nvSpPr>
          <p:cNvPr id="378" name="Google Shape;378;gca6c4a9396_0_1000"/>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379" name="Google Shape;379;gca6c4a9396_0_100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380" name="Google Shape;380;gca6c4a9396_0_1000"/>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381" name="Google Shape;381;gca6c4a9396_0_1000"/>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382" name="Google Shape;382;gca6c4a9396_0_1000"/>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383" name="Google Shape;383;gca6c4a9396_0_1000"/>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384" name="Google Shape;384;gca6c4a9396_0_1000"/>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85" name="Google Shape;385;gca6c4a9396_0_1000"/>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386" name="Google Shape;386;gca6c4a9396_0_100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387" name="Google Shape;387;gca6c4a9396_0_1000"/>
          <p:cNvSpPr txBox="1">
            <a:spLocks noGrp="1"/>
          </p:cNvSpPr>
          <p:nvPr>
            <p:ph type="body" idx="1"/>
          </p:nvPr>
        </p:nvSpPr>
        <p:spPr>
          <a:xfrm>
            <a:off x="747625" y="1410800"/>
            <a:ext cx="3792600" cy="2571600"/>
          </a:xfrm>
          <a:prstGeom prst="rect">
            <a:avLst/>
          </a:prstGeom>
          <a:noFill/>
          <a:ln>
            <a:noFill/>
          </a:ln>
        </p:spPr>
        <p:txBody>
          <a:bodyPr spcFirstLastPara="1" wrap="square" lIns="0" tIns="0" rIns="0" bIns="0" anchor="t" anchorCtr="0">
            <a:noAutofit/>
          </a:bodyPr>
          <a:lstStyle/>
          <a:p>
            <a:pPr marL="276225" lvl="0" indent="-244475" algn="l" rtl="0">
              <a:spcBef>
                <a:spcPts val="0"/>
              </a:spcBef>
              <a:spcAft>
                <a:spcPts val="0"/>
              </a:spcAft>
              <a:buClr>
                <a:schemeClr val="dk2"/>
              </a:buClr>
              <a:buSzPts val="900"/>
              <a:buChar char="‒"/>
            </a:pPr>
            <a:r>
              <a:rPr lang="en-GB" sz="1500" b="0"/>
              <a:t>What: It is a supervised  </a:t>
            </a:r>
            <a:br>
              <a:rPr lang="en-GB" sz="1500" b="0"/>
            </a:br>
            <a:endParaRPr sz="1500" b="0"/>
          </a:p>
          <a:p>
            <a:pPr marL="276225" lvl="0" indent="-244475" algn="l" rtl="0">
              <a:spcBef>
                <a:spcPts val="0"/>
              </a:spcBef>
              <a:spcAft>
                <a:spcPts val="0"/>
              </a:spcAft>
              <a:buClr>
                <a:schemeClr val="dk2"/>
              </a:buClr>
              <a:buSzPts val="900"/>
              <a:buChar char="‒"/>
            </a:pPr>
            <a:r>
              <a:rPr lang="en-GB" sz="1500" b="0"/>
              <a:t>What it looks like for quantum </a:t>
            </a:r>
            <a:endParaRPr sz="1500" b="0"/>
          </a:p>
          <a:p>
            <a:pPr marL="276225" lvl="0" indent="-187325" algn="l" rtl="0">
              <a:spcBef>
                <a:spcPts val="900"/>
              </a:spcBef>
              <a:spcAft>
                <a:spcPts val="0"/>
              </a:spcAft>
              <a:buClr>
                <a:schemeClr val="dk2"/>
              </a:buClr>
              <a:buSzPts val="1400"/>
              <a:buFont typeface="Arial"/>
              <a:buNone/>
            </a:pPr>
            <a:endParaRPr/>
          </a:p>
        </p:txBody>
      </p:sp>
      <p:pic>
        <p:nvPicPr>
          <p:cNvPr id="388" name="Google Shape;388;gca6c4a9396_0_1000"/>
          <p:cNvPicPr preferRelativeResize="0"/>
          <p:nvPr/>
        </p:nvPicPr>
        <p:blipFill rotWithShape="1">
          <a:blip r:embed="rId3">
            <a:alphaModFix/>
          </a:blip>
          <a:srcRect l="1710" b="12724"/>
          <a:stretch/>
        </p:blipFill>
        <p:spPr>
          <a:xfrm>
            <a:off x="787400" y="2300350"/>
            <a:ext cx="6895950" cy="238508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gca26c39f1d_0_146"/>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394" name="Google Shape;394;gca26c39f1d_0_146"/>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a:t>
            </a:r>
            <a:endParaRPr/>
          </a:p>
        </p:txBody>
      </p:sp>
      <p:sp>
        <p:nvSpPr>
          <p:cNvPr id="395" name="Google Shape;395;gca26c39f1d_0_146"/>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396" name="Google Shape;396;gca26c39f1d_0_146"/>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397" name="Google Shape;397;gca26c39f1d_0_146"/>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398" name="Google Shape;398;gca26c39f1d_0_146"/>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399" name="Google Shape;399;gca26c39f1d_0_146"/>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400" name="Google Shape;400;gca26c39f1d_0_146"/>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401" name="Google Shape;401;gca26c39f1d_0_146"/>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402" name="Google Shape;402;gca26c39f1d_0_146"/>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403" name="Google Shape;403;gca26c39f1d_0_146"/>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404" name="Google Shape;404;gca26c39f1d_0_146"/>
          <p:cNvSpPr txBox="1">
            <a:spLocks noGrp="1"/>
          </p:cNvSpPr>
          <p:nvPr>
            <p:ph type="body" idx="1"/>
          </p:nvPr>
        </p:nvSpPr>
        <p:spPr>
          <a:xfrm>
            <a:off x="747625" y="1410800"/>
            <a:ext cx="7500900" cy="25716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GB" sz="1500" b="0"/>
              <a:t>Note: I will be following the guidance of  Nathan.W, Ashish.K and Krysta.S and their work in Quantum algorithms for nearest-neighbor methods for supervised and unsupervised learning.</a:t>
            </a:r>
            <a:endParaRPr sz="1500" b="0"/>
          </a:p>
          <a:p>
            <a:pPr marL="0" lvl="0" indent="0" algn="l" rtl="0">
              <a:spcBef>
                <a:spcPts val="0"/>
              </a:spcBef>
              <a:spcAft>
                <a:spcPts val="0"/>
              </a:spcAft>
              <a:buClr>
                <a:schemeClr val="dk1"/>
              </a:buClr>
              <a:buSzPts val="1100"/>
              <a:buFont typeface="Arial"/>
              <a:buNone/>
            </a:pPr>
            <a:endParaRPr sz="1500" b="0"/>
          </a:p>
          <a:p>
            <a:pPr marL="0" lvl="0" indent="0" algn="l" rtl="0">
              <a:spcBef>
                <a:spcPts val="0"/>
              </a:spcBef>
              <a:spcAft>
                <a:spcPts val="0"/>
              </a:spcAft>
              <a:buClr>
                <a:schemeClr val="dk1"/>
              </a:buClr>
              <a:buSzPts val="1100"/>
              <a:buFont typeface="Arial"/>
              <a:buNone/>
            </a:pPr>
            <a:r>
              <a:rPr lang="en-GB" sz="1500" b="0"/>
              <a:t> Specifically their </a:t>
            </a:r>
            <a:endParaRPr sz="1500" b="0"/>
          </a:p>
          <a:p>
            <a:pPr marL="0" lvl="0" indent="0" algn="l" rtl="0">
              <a:spcBef>
                <a:spcPts val="0"/>
              </a:spcBef>
              <a:spcAft>
                <a:spcPts val="0"/>
              </a:spcAft>
              <a:buClr>
                <a:schemeClr val="dk1"/>
              </a:buClr>
              <a:buSzPts val="1100"/>
              <a:buFont typeface="Arial"/>
              <a:buNone/>
            </a:pPr>
            <a:endParaRPr sz="1500" b="0"/>
          </a:p>
          <a:p>
            <a:pPr marL="0" lvl="0" indent="0" algn="l" rtl="0">
              <a:spcBef>
                <a:spcPts val="1134"/>
              </a:spcBef>
              <a:spcAft>
                <a:spcPts val="0"/>
              </a:spcAft>
              <a:buClr>
                <a:schemeClr val="dk1"/>
              </a:buClr>
              <a:buSzPts val="1100"/>
              <a:buFont typeface="Arial"/>
              <a:buNone/>
            </a:pPr>
            <a:r>
              <a:rPr lang="en-GB" sz="1500"/>
              <a:t>Hamming Distance: </a:t>
            </a:r>
            <a:r>
              <a:rPr lang="en-GB" sz="1500" b="0"/>
              <a:t>it is defined as counting the number of which the corresponding symbols of a two bit vectors of equal length are different e.g</a:t>
            </a:r>
            <a:endParaRPr sz="1500" b="0"/>
          </a:p>
          <a:p>
            <a:pPr marL="0" lvl="0" indent="0" algn="l" rtl="0">
              <a:lnSpc>
                <a:spcPct val="115000"/>
              </a:lnSpc>
              <a:spcBef>
                <a:spcPts val="0"/>
              </a:spcBef>
              <a:spcAft>
                <a:spcPts val="0"/>
              </a:spcAft>
              <a:buClr>
                <a:schemeClr val="dk1"/>
              </a:buClr>
              <a:buSzPts val="1100"/>
              <a:buFont typeface="Arial"/>
              <a:buNone/>
            </a:pPr>
            <a:endParaRPr sz="1500" b="0"/>
          </a:p>
          <a:p>
            <a:pPr marL="0" lvl="0" indent="0" algn="l" rtl="0">
              <a:lnSpc>
                <a:spcPct val="115000"/>
              </a:lnSpc>
              <a:spcBef>
                <a:spcPts val="0"/>
              </a:spcBef>
              <a:spcAft>
                <a:spcPts val="0"/>
              </a:spcAft>
              <a:buClr>
                <a:schemeClr val="dk1"/>
              </a:buClr>
              <a:buSzPts val="1100"/>
              <a:buFont typeface="Arial"/>
              <a:buNone/>
            </a:pPr>
            <a:r>
              <a:rPr lang="en-GB" sz="1500" b="0"/>
              <a:t> Hamming Distance:( 0110 ← →  0001) has a distance of 3</a:t>
            </a:r>
            <a:endParaRPr sz="1500" b="0"/>
          </a:p>
          <a:p>
            <a:pPr marL="0" lvl="0" indent="0" algn="l" rtl="0">
              <a:lnSpc>
                <a:spcPct val="115000"/>
              </a:lnSpc>
              <a:spcBef>
                <a:spcPts val="0"/>
              </a:spcBef>
              <a:spcAft>
                <a:spcPts val="0"/>
              </a:spcAft>
              <a:buClr>
                <a:schemeClr val="dk1"/>
              </a:buClr>
              <a:buSzPts val="1100"/>
              <a:buFont typeface="Arial"/>
              <a:buNone/>
            </a:pPr>
            <a:r>
              <a:rPr lang="en-GB" sz="1500" b="0"/>
              <a:t> Hamming Distance:( 0110 ← →  1110) has a distance of 1</a:t>
            </a:r>
            <a:endParaRPr sz="1500" b="0"/>
          </a:p>
          <a:p>
            <a:pPr marL="0" lvl="0" indent="0" algn="l" rtl="0">
              <a:spcBef>
                <a:spcPts val="1134"/>
              </a:spcBef>
              <a:spcAft>
                <a:spcPts val="0"/>
              </a:spcAft>
              <a:buClr>
                <a:schemeClr val="dk1"/>
              </a:buClr>
              <a:buSzPts val="1100"/>
              <a:buFont typeface="Arial"/>
              <a:buNone/>
            </a:pPr>
            <a:endParaRPr/>
          </a:p>
          <a:p>
            <a:pPr marL="0" lvl="0" indent="0" algn="l" rtl="0">
              <a:spcBef>
                <a:spcPts val="0"/>
              </a:spcBef>
              <a:spcAft>
                <a:spcPts val="0"/>
              </a:spcAft>
              <a:buNone/>
            </a:pPr>
            <a:endParaRPr sz="1500" b="0">
              <a:highlight>
                <a:srgbClr val="E4E8EE"/>
              </a:highlight>
              <a:latin typeface="Arial"/>
              <a:ea typeface="Arial"/>
              <a:cs typeface="Arial"/>
              <a:sym typeface="Arial"/>
            </a:endParaRPr>
          </a:p>
          <a:p>
            <a:pPr marL="276225" lvl="0" indent="-187325" algn="l" rtl="0">
              <a:spcBef>
                <a:spcPts val="900"/>
              </a:spcBef>
              <a:spcAft>
                <a:spcPts val="0"/>
              </a:spcAft>
              <a:buClr>
                <a:schemeClr val="dk2"/>
              </a:buClr>
              <a:buSzPts val="1400"/>
              <a:buFont typeface="Arial"/>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gca26c39f1d_0_164"/>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410" name="Google Shape;410;gca26c39f1d_0_164"/>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a:t>
            </a:r>
            <a:endParaRPr/>
          </a:p>
        </p:txBody>
      </p:sp>
      <p:sp>
        <p:nvSpPr>
          <p:cNvPr id="411" name="Google Shape;411;gca26c39f1d_0_164"/>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412" name="Google Shape;412;gca26c39f1d_0_164"/>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413" name="Google Shape;413;gca26c39f1d_0_164"/>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414" name="Google Shape;414;gca26c39f1d_0_164"/>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415" name="Google Shape;415;gca26c39f1d_0_164"/>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416" name="Google Shape;416;gca26c39f1d_0_164"/>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417" name="Google Shape;417;gca26c39f1d_0_164"/>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418" name="Google Shape;418;gca26c39f1d_0_164"/>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419" name="Google Shape;419;gca26c39f1d_0_164"/>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420" name="Google Shape;420;gca26c39f1d_0_164"/>
          <p:cNvSpPr txBox="1">
            <a:spLocks noGrp="1"/>
          </p:cNvSpPr>
          <p:nvPr>
            <p:ph type="body" idx="1"/>
          </p:nvPr>
        </p:nvSpPr>
        <p:spPr>
          <a:xfrm>
            <a:off x="3732125" y="2243025"/>
            <a:ext cx="2200200" cy="8496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Taking the first section, using the break after to identify the subsections.</a:t>
            </a:r>
            <a:endParaRPr sz="1500" b="0"/>
          </a:p>
          <a:p>
            <a:pPr marL="0" lvl="0" indent="0" algn="l" rtl="0">
              <a:spcBef>
                <a:spcPts val="0"/>
              </a:spcBef>
              <a:spcAft>
                <a:spcPts val="0"/>
              </a:spcAft>
              <a:buNone/>
            </a:pPr>
            <a:endParaRPr sz="1500" b="0"/>
          </a:p>
          <a:p>
            <a:pPr marL="0" lvl="0" indent="0" algn="l" rtl="0">
              <a:spcBef>
                <a:spcPts val="0"/>
              </a:spcBef>
              <a:spcAft>
                <a:spcPts val="0"/>
              </a:spcAft>
              <a:buClr>
                <a:schemeClr val="dk1"/>
              </a:buClr>
              <a:buSzPts val="1100"/>
              <a:buFont typeface="Arial"/>
              <a:buNone/>
            </a:pPr>
            <a:endParaRPr sz="1500" b="0"/>
          </a:p>
        </p:txBody>
      </p:sp>
      <p:pic>
        <p:nvPicPr>
          <p:cNvPr id="421" name="Google Shape;421;gca26c39f1d_0_164"/>
          <p:cNvPicPr preferRelativeResize="0"/>
          <p:nvPr/>
        </p:nvPicPr>
        <p:blipFill>
          <a:blip r:embed="rId3">
            <a:alphaModFix/>
          </a:blip>
          <a:stretch>
            <a:fillRect/>
          </a:stretch>
        </p:blipFill>
        <p:spPr>
          <a:xfrm>
            <a:off x="747626" y="1218150"/>
            <a:ext cx="2200225" cy="3493899"/>
          </a:xfrm>
          <a:prstGeom prst="rect">
            <a:avLst/>
          </a:prstGeom>
          <a:noFill/>
          <a:ln>
            <a:noFill/>
          </a:ln>
        </p:spPr>
      </p:pic>
      <p:pic>
        <p:nvPicPr>
          <p:cNvPr id="422" name="Google Shape;422;gca26c39f1d_0_164"/>
          <p:cNvPicPr preferRelativeResize="0"/>
          <p:nvPr/>
        </p:nvPicPr>
        <p:blipFill>
          <a:blip r:embed="rId4">
            <a:alphaModFix/>
          </a:blip>
          <a:stretch>
            <a:fillRect/>
          </a:stretch>
        </p:blipFill>
        <p:spPr>
          <a:xfrm>
            <a:off x="7592300" y="1355971"/>
            <a:ext cx="341000" cy="2885350"/>
          </a:xfrm>
          <a:prstGeom prst="rect">
            <a:avLst/>
          </a:prstGeom>
          <a:noFill/>
          <a:ln>
            <a:noFill/>
          </a:ln>
        </p:spPr>
      </p:pic>
      <p:sp>
        <p:nvSpPr>
          <p:cNvPr id="423" name="Google Shape;423;gca26c39f1d_0_164"/>
          <p:cNvSpPr/>
          <p:nvPr/>
        </p:nvSpPr>
        <p:spPr>
          <a:xfrm>
            <a:off x="6089950" y="2457225"/>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gca26c39f1d_0_186"/>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429" name="Google Shape;429;gca26c39f1d_0_186"/>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a:t>
            </a:r>
            <a:endParaRPr/>
          </a:p>
        </p:txBody>
      </p:sp>
      <p:sp>
        <p:nvSpPr>
          <p:cNvPr id="430" name="Google Shape;430;gca26c39f1d_0_186"/>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431" name="Google Shape;431;gca26c39f1d_0_186"/>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432" name="Google Shape;432;gca26c39f1d_0_186"/>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433" name="Google Shape;433;gca26c39f1d_0_186"/>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434" name="Google Shape;434;gca26c39f1d_0_186"/>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435" name="Google Shape;435;gca26c39f1d_0_186"/>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436" name="Google Shape;436;gca26c39f1d_0_186"/>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437" name="Google Shape;437;gca26c39f1d_0_186"/>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438" name="Google Shape;438;gca26c39f1d_0_186"/>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439" name="Google Shape;439;gca26c39f1d_0_186"/>
          <p:cNvSpPr txBox="1">
            <a:spLocks noGrp="1"/>
          </p:cNvSpPr>
          <p:nvPr>
            <p:ph type="body" idx="1"/>
          </p:nvPr>
        </p:nvSpPr>
        <p:spPr>
          <a:xfrm>
            <a:off x="3393338" y="1312850"/>
            <a:ext cx="2200200" cy="31497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Qubit 0 has the unclassified quantum state </a:t>
            </a:r>
            <a:endParaRPr sz="1500" b="0"/>
          </a:p>
          <a:p>
            <a:pPr marL="0" lvl="0" indent="0" algn="l" rtl="0">
              <a:spcBef>
                <a:spcPts val="0"/>
              </a:spcBef>
              <a:spcAft>
                <a:spcPts val="0"/>
              </a:spcAft>
              <a:buNone/>
            </a:pPr>
            <a:endParaRPr sz="1500" b="0"/>
          </a:p>
          <a:p>
            <a:pPr marL="0" lvl="0" indent="0" algn="l" rtl="0">
              <a:spcBef>
                <a:spcPts val="0"/>
              </a:spcBef>
              <a:spcAft>
                <a:spcPts val="0"/>
              </a:spcAft>
              <a:buNone/>
            </a:pPr>
            <a:r>
              <a:rPr lang="en-GB" sz="1500" b="0"/>
              <a:t>Qubit 1 has the training set </a:t>
            </a:r>
            <a:endParaRPr sz="1500" b="0"/>
          </a:p>
          <a:p>
            <a:pPr marL="0" lvl="0" indent="0" algn="l" rtl="0">
              <a:spcBef>
                <a:spcPts val="0"/>
              </a:spcBef>
              <a:spcAft>
                <a:spcPts val="0"/>
              </a:spcAft>
              <a:buNone/>
            </a:pPr>
            <a:endParaRPr sz="1500" b="0"/>
          </a:p>
          <a:p>
            <a:pPr marL="0" lvl="0" indent="0" algn="l" rtl="0">
              <a:spcBef>
                <a:spcPts val="0"/>
              </a:spcBef>
              <a:spcAft>
                <a:spcPts val="0"/>
              </a:spcAft>
              <a:buNone/>
            </a:pPr>
            <a:r>
              <a:rPr lang="en-GB" sz="1500" b="0"/>
              <a:t>With the ancillary bit being in the last register ( qubit 8)</a:t>
            </a:r>
            <a:endParaRPr sz="1500" b="0"/>
          </a:p>
          <a:p>
            <a:pPr marL="0" lvl="0" indent="0" algn="l" rtl="0">
              <a:spcBef>
                <a:spcPts val="0"/>
              </a:spcBef>
              <a:spcAft>
                <a:spcPts val="0"/>
              </a:spcAft>
              <a:buNone/>
            </a:pPr>
            <a:endParaRPr sz="1500" b="0"/>
          </a:p>
          <a:p>
            <a:pPr marL="0" lvl="0" indent="0" algn="l" rtl="0">
              <a:spcBef>
                <a:spcPts val="0"/>
              </a:spcBef>
              <a:spcAft>
                <a:spcPts val="0"/>
              </a:spcAft>
              <a:buNone/>
            </a:pPr>
            <a:endParaRPr sz="1500" b="0"/>
          </a:p>
          <a:p>
            <a:pPr marL="0" lvl="0" indent="0" algn="l" rtl="0">
              <a:spcBef>
                <a:spcPts val="0"/>
              </a:spcBef>
              <a:spcAft>
                <a:spcPts val="0"/>
              </a:spcAft>
              <a:buNone/>
            </a:pPr>
            <a:r>
              <a:rPr lang="en-GB" sz="1500" b="0"/>
              <a:t>Apply a Hammond gate to q0 and q1 , to put them into superposition.</a:t>
            </a:r>
            <a:endParaRPr sz="1500" b="0"/>
          </a:p>
        </p:txBody>
      </p:sp>
      <p:pic>
        <p:nvPicPr>
          <p:cNvPr id="440" name="Google Shape;440;gca26c39f1d_0_186"/>
          <p:cNvPicPr preferRelativeResize="0"/>
          <p:nvPr/>
        </p:nvPicPr>
        <p:blipFill>
          <a:blip r:embed="rId3">
            <a:alphaModFix/>
          </a:blip>
          <a:stretch>
            <a:fillRect/>
          </a:stretch>
        </p:blipFill>
        <p:spPr>
          <a:xfrm>
            <a:off x="492101" y="1218150"/>
            <a:ext cx="2200225" cy="3493899"/>
          </a:xfrm>
          <a:prstGeom prst="rect">
            <a:avLst/>
          </a:prstGeom>
          <a:noFill/>
          <a:ln>
            <a:noFill/>
          </a:ln>
        </p:spPr>
      </p:pic>
      <p:sp>
        <p:nvSpPr>
          <p:cNvPr id="441" name="Google Shape;441;gca26c39f1d_0_186"/>
          <p:cNvSpPr/>
          <p:nvPr/>
        </p:nvSpPr>
        <p:spPr>
          <a:xfrm>
            <a:off x="6112388" y="23611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42" name="Google Shape;442;gca26c39f1d_0_186"/>
          <p:cNvPicPr preferRelativeResize="0"/>
          <p:nvPr/>
        </p:nvPicPr>
        <p:blipFill rotWithShape="1">
          <a:blip r:embed="rId4">
            <a:alphaModFix/>
          </a:blip>
          <a:srcRect l="6733" t="14595"/>
          <a:stretch/>
        </p:blipFill>
        <p:spPr>
          <a:xfrm>
            <a:off x="7035350" y="1218150"/>
            <a:ext cx="1101600" cy="2497375"/>
          </a:xfrm>
          <a:prstGeom prst="rect">
            <a:avLst/>
          </a:prstGeom>
          <a:noFill/>
          <a:ln>
            <a:noFill/>
          </a:ln>
        </p:spPr>
      </p:pic>
      <p:pic>
        <p:nvPicPr>
          <p:cNvPr id="443" name="Google Shape;443;gca26c39f1d_0_186"/>
          <p:cNvPicPr preferRelativeResize="0"/>
          <p:nvPr/>
        </p:nvPicPr>
        <p:blipFill>
          <a:blip r:embed="rId5">
            <a:alphaModFix/>
          </a:blip>
          <a:stretch>
            <a:fillRect/>
          </a:stretch>
        </p:blipFill>
        <p:spPr>
          <a:xfrm>
            <a:off x="6664950" y="3868450"/>
            <a:ext cx="1842396" cy="221087"/>
          </a:xfrm>
          <a:prstGeom prst="rect">
            <a:avLst/>
          </a:prstGeom>
          <a:noFill/>
          <a:ln>
            <a:noFill/>
          </a:ln>
          <a:effectLst>
            <a:outerShdw blurRad="57150" dist="19050" dir="5400000" algn="bl" rotWithShape="0">
              <a:srgbClr val="000000">
                <a:alpha val="40000"/>
              </a:srgbClr>
            </a:outerShdw>
          </a:effectLst>
        </p:spPr>
      </p:pic>
      <p:pic>
        <p:nvPicPr>
          <p:cNvPr id="444" name="Google Shape;444;gca26c39f1d_0_186"/>
          <p:cNvPicPr preferRelativeResize="0"/>
          <p:nvPr/>
        </p:nvPicPr>
        <p:blipFill>
          <a:blip r:embed="rId6">
            <a:alphaModFix/>
          </a:blip>
          <a:stretch>
            <a:fillRect/>
          </a:stretch>
        </p:blipFill>
        <p:spPr>
          <a:xfrm>
            <a:off x="6664950" y="4242475"/>
            <a:ext cx="1842400" cy="400064"/>
          </a:xfrm>
          <a:prstGeom prst="rect">
            <a:avLst/>
          </a:prstGeom>
          <a:noFill/>
          <a:ln>
            <a:noFill/>
          </a:ln>
          <a:effectLst>
            <a:outerShdw blurRad="57150" dist="19050" dir="5400000" algn="bl" rotWithShape="0">
              <a:srgbClr val="000000">
                <a:alpha val="40000"/>
              </a:srgb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gca26c39f1d_0_205"/>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450" name="Google Shape;450;gca26c39f1d_0_205"/>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 Superposition &amp; Entanglement  </a:t>
            </a:r>
            <a:endParaRPr/>
          </a:p>
        </p:txBody>
      </p:sp>
      <p:sp>
        <p:nvSpPr>
          <p:cNvPr id="451" name="Google Shape;451;gca26c39f1d_0_205"/>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452" name="Google Shape;452;gca26c39f1d_0_205"/>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453" name="Google Shape;453;gca26c39f1d_0_205"/>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454" name="Google Shape;454;gca26c39f1d_0_205"/>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455" name="Google Shape;455;gca26c39f1d_0_205"/>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456" name="Google Shape;456;gca26c39f1d_0_205"/>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457" name="Google Shape;457;gca26c39f1d_0_205"/>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458" name="Google Shape;458;gca26c39f1d_0_205"/>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459" name="Google Shape;459;gca26c39f1d_0_205"/>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460" name="Google Shape;460;gca26c39f1d_0_205"/>
          <p:cNvSpPr txBox="1">
            <a:spLocks noGrp="1"/>
          </p:cNvSpPr>
          <p:nvPr>
            <p:ph type="body" idx="1"/>
          </p:nvPr>
        </p:nvSpPr>
        <p:spPr>
          <a:xfrm>
            <a:off x="3393963" y="1593750"/>
            <a:ext cx="2264700" cy="23751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The CNOT is applied to Qubit 2 and Qubit 3  from each of the superposition elements in q0 and q1</a:t>
            </a:r>
            <a:endParaRPr sz="1500" b="0"/>
          </a:p>
          <a:p>
            <a:pPr marL="0" lvl="0" indent="0" algn="l" rtl="0">
              <a:spcBef>
                <a:spcPts val="0"/>
              </a:spcBef>
              <a:spcAft>
                <a:spcPts val="0"/>
              </a:spcAft>
              <a:buNone/>
            </a:pPr>
            <a:endParaRPr sz="1500" b="0"/>
          </a:p>
          <a:p>
            <a:pPr marL="0" lvl="0" indent="0" algn="l" rtl="0">
              <a:spcBef>
                <a:spcPts val="0"/>
              </a:spcBef>
              <a:spcAft>
                <a:spcPts val="0"/>
              </a:spcAft>
              <a:buNone/>
            </a:pPr>
            <a:r>
              <a:rPr lang="en-GB" sz="1500" b="0"/>
              <a:t>This then entangles the gates</a:t>
            </a:r>
            <a:endParaRPr sz="1500" b="0"/>
          </a:p>
          <a:p>
            <a:pPr marL="0" lvl="0" indent="0" algn="l" rtl="0">
              <a:spcBef>
                <a:spcPts val="0"/>
              </a:spcBef>
              <a:spcAft>
                <a:spcPts val="0"/>
              </a:spcAft>
              <a:buNone/>
            </a:pPr>
            <a:endParaRPr sz="1500" b="0"/>
          </a:p>
          <a:p>
            <a:pPr marL="0" lvl="0" indent="0" algn="l" rtl="0">
              <a:spcBef>
                <a:spcPts val="0"/>
              </a:spcBef>
              <a:spcAft>
                <a:spcPts val="0"/>
              </a:spcAft>
              <a:buNone/>
            </a:pPr>
            <a:r>
              <a:rPr lang="en-GB" sz="1500" b="0"/>
              <a:t>We will call the difference ‘</a:t>
            </a:r>
            <a:r>
              <a:rPr lang="en-GB" sz="1500" b="0" i="1"/>
              <a:t>D’</a:t>
            </a:r>
            <a:endParaRPr sz="1500" b="0" i="1"/>
          </a:p>
          <a:p>
            <a:pPr marL="0" lvl="0" indent="0" algn="l" rtl="0">
              <a:spcBef>
                <a:spcPts val="0"/>
              </a:spcBef>
              <a:spcAft>
                <a:spcPts val="0"/>
              </a:spcAft>
              <a:buNone/>
            </a:pPr>
            <a:endParaRPr sz="1500" b="0"/>
          </a:p>
          <a:p>
            <a:pPr marL="0" lvl="0" indent="0" algn="l" rtl="0">
              <a:spcBef>
                <a:spcPts val="0"/>
              </a:spcBef>
              <a:spcAft>
                <a:spcPts val="0"/>
              </a:spcAft>
              <a:buNone/>
            </a:pPr>
            <a:endParaRPr sz="1500" b="0"/>
          </a:p>
          <a:p>
            <a:pPr marL="0" lvl="0" indent="0" algn="l" rtl="0">
              <a:spcBef>
                <a:spcPts val="0"/>
              </a:spcBef>
              <a:spcAft>
                <a:spcPts val="0"/>
              </a:spcAft>
              <a:buNone/>
            </a:pPr>
            <a:endParaRPr sz="1500" b="0"/>
          </a:p>
        </p:txBody>
      </p:sp>
      <p:pic>
        <p:nvPicPr>
          <p:cNvPr id="461" name="Google Shape;461;gca26c39f1d_0_205"/>
          <p:cNvPicPr preferRelativeResize="0"/>
          <p:nvPr/>
        </p:nvPicPr>
        <p:blipFill>
          <a:blip r:embed="rId3">
            <a:alphaModFix/>
          </a:blip>
          <a:stretch>
            <a:fillRect/>
          </a:stretch>
        </p:blipFill>
        <p:spPr>
          <a:xfrm>
            <a:off x="747626" y="1218150"/>
            <a:ext cx="2200225" cy="3493899"/>
          </a:xfrm>
          <a:prstGeom prst="rect">
            <a:avLst/>
          </a:prstGeom>
          <a:noFill/>
          <a:ln>
            <a:noFill/>
          </a:ln>
        </p:spPr>
      </p:pic>
      <p:sp>
        <p:nvSpPr>
          <p:cNvPr id="462" name="Google Shape;462;gca26c39f1d_0_205"/>
          <p:cNvSpPr/>
          <p:nvPr/>
        </p:nvSpPr>
        <p:spPr>
          <a:xfrm>
            <a:off x="5925750" y="2272725"/>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63" name="Google Shape;463;gca26c39f1d_0_205"/>
          <p:cNvPicPr preferRelativeResize="0"/>
          <p:nvPr/>
        </p:nvPicPr>
        <p:blipFill rotWithShape="1">
          <a:blip r:embed="rId4">
            <a:alphaModFix/>
          </a:blip>
          <a:srcRect l="2689" r="14556" b="7071"/>
          <a:stretch/>
        </p:blipFill>
        <p:spPr>
          <a:xfrm>
            <a:off x="6808725" y="1354838"/>
            <a:ext cx="1626900" cy="2444150"/>
          </a:xfrm>
          <a:prstGeom prst="rect">
            <a:avLst/>
          </a:prstGeom>
          <a:noFill/>
          <a:ln>
            <a:noFill/>
          </a:ln>
        </p:spPr>
      </p:pic>
      <p:pic>
        <p:nvPicPr>
          <p:cNvPr id="464" name="Google Shape;464;gca26c39f1d_0_205"/>
          <p:cNvPicPr preferRelativeResize="0"/>
          <p:nvPr/>
        </p:nvPicPr>
        <p:blipFill rotWithShape="1">
          <a:blip r:embed="rId5">
            <a:alphaModFix/>
          </a:blip>
          <a:srcRect/>
          <a:stretch/>
        </p:blipFill>
        <p:spPr>
          <a:xfrm>
            <a:off x="5863876" y="4462613"/>
            <a:ext cx="1752600" cy="266700"/>
          </a:xfrm>
          <a:prstGeom prst="rect">
            <a:avLst/>
          </a:prstGeom>
          <a:noFill/>
          <a:ln>
            <a:noFill/>
          </a:ln>
          <a:effectLst>
            <a:outerShdw blurRad="57150" dist="19050" dir="5400000" algn="bl" rotWithShape="0">
              <a:srgbClr val="000000">
                <a:alpha val="40000"/>
              </a:srgbClr>
            </a:outerShdw>
          </a:effectLst>
        </p:spPr>
      </p:pic>
      <p:pic>
        <p:nvPicPr>
          <p:cNvPr id="465" name="Google Shape;465;gca26c39f1d_0_205"/>
          <p:cNvPicPr preferRelativeResize="0"/>
          <p:nvPr/>
        </p:nvPicPr>
        <p:blipFill>
          <a:blip r:embed="rId6">
            <a:alphaModFix/>
          </a:blip>
          <a:stretch>
            <a:fillRect/>
          </a:stretch>
        </p:blipFill>
        <p:spPr>
          <a:xfrm>
            <a:off x="5863875" y="3968850"/>
            <a:ext cx="2571750" cy="314325"/>
          </a:xfrm>
          <a:prstGeom prst="rect">
            <a:avLst/>
          </a:prstGeom>
          <a:noFill/>
          <a:ln>
            <a:noFill/>
          </a:ln>
          <a:effectLst>
            <a:outerShdw blurRad="57150" dist="19050" dir="5400000" algn="bl" rotWithShape="0">
              <a:srgbClr val="000000">
                <a:alpha val="40000"/>
              </a:srgbClr>
            </a:outerShdw>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gca26c39f1d_0_225"/>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471" name="Google Shape;471;gca26c39f1d_0_225"/>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 Addition </a:t>
            </a:r>
            <a:endParaRPr/>
          </a:p>
        </p:txBody>
      </p:sp>
      <p:sp>
        <p:nvSpPr>
          <p:cNvPr id="472" name="Google Shape;472;gca26c39f1d_0_225"/>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473" name="Google Shape;473;gca26c39f1d_0_225"/>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474" name="Google Shape;474;gca26c39f1d_0_225"/>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475" name="Google Shape;475;gca26c39f1d_0_225"/>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476" name="Google Shape;476;gca26c39f1d_0_225"/>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477" name="Google Shape;477;gca26c39f1d_0_225"/>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478" name="Google Shape;478;gca26c39f1d_0_225"/>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479" name="Google Shape;479;gca26c39f1d_0_225"/>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480" name="Google Shape;480;gca26c39f1d_0_225"/>
          <p:cNvSpPr/>
          <p:nvPr/>
        </p:nvSpPr>
        <p:spPr>
          <a:xfrm>
            <a:off x="6291838" y="24472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1" name="Google Shape;481;gca26c39f1d_0_225"/>
          <p:cNvPicPr preferRelativeResize="0"/>
          <p:nvPr/>
        </p:nvPicPr>
        <p:blipFill>
          <a:blip r:embed="rId3">
            <a:alphaModFix/>
          </a:blip>
          <a:stretch>
            <a:fillRect/>
          </a:stretch>
        </p:blipFill>
        <p:spPr>
          <a:xfrm>
            <a:off x="414300" y="1460249"/>
            <a:ext cx="3208300" cy="2876775"/>
          </a:xfrm>
          <a:prstGeom prst="rect">
            <a:avLst/>
          </a:prstGeom>
          <a:noFill/>
          <a:ln>
            <a:noFill/>
          </a:ln>
        </p:spPr>
      </p:pic>
      <p:pic>
        <p:nvPicPr>
          <p:cNvPr id="482" name="Google Shape;482;gca26c39f1d_0_225"/>
          <p:cNvPicPr preferRelativeResize="0"/>
          <p:nvPr/>
        </p:nvPicPr>
        <p:blipFill rotWithShape="1">
          <a:blip r:embed="rId4">
            <a:alphaModFix/>
          </a:blip>
          <a:srcRect t="12056"/>
          <a:stretch/>
        </p:blipFill>
        <p:spPr>
          <a:xfrm>
            <a:off x="7402750" y="1516574"/>
            <a:ext cx="1205400" cy="2437350"/>
          </a:xfrm>
          <a:prstGeom prst="rect">
            <a:avLst/>
          </a:prstGeom>
          <a:noFill/>
          <a:ln>
            <a:noFill/>
          </a:ln>
        </p:spPr>
      </p:pic>
      <p:sp>
        <p:nvSpPr>
          <p:cNvPr id="483" name="Google Shape;483;gca26c39f1d_0_225"/>
          <p:cNvSpPr txBox="1">
            <a:spLocks noGrp="1"/>
          </p:cNvSpPr>
          <p:nvPr>
            <p:ph type="body" idx="1"/>
          </p:nvPr>
        </p:nvSpPr>
        <p:spPr>
          <a:xfrm>
            <a:off x="3795163" y="2227950"/>
            <a:ext cx="2214600" cy="8598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We’re looking for a + d</a:t>
            </a:r>
            <a:endParaRPr sz="1500" b="0"/>
          </a:p>
          <a:p>
            <a:pPr marL="0" lvl="0" indent="0" algn="l" rtl="0">
              <a:spcBef>
                <a:spcPts val="0"/>
              </a:spcBef>
              <a:spcAft>
                <a:spcPts val="0"/>
              </a:spcAft>
              <a:buNone/>
            </a:pPr>
            <a:endParaRPr sz="1500" b="0"/>
          </a:p>
          <a:p>
            <a:pPr marL="0" lvl="0" indent="0" algn="l" rtl="0">
              <a:spcBef>
                <a:spcPts val="0"/>
              </a:spcBef>
              <a:spcAft>
                <a:spcPts val="0"/>
              </a:spcAft>
              <a:buNone/>
            </a:pPr>
            <a:r>
              <a:rPr lang="en-GB" sz="1500" b="0"/>
              <a:t>We have d , Now need a </a:t>
            </a:r>
            <a:endParaRPr sz="1500" b="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gca26c39f1d_0_266"/>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489" name="Google Shape;489;gca26c39f1d_0_266"/>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 First Addition </a:t>
            </a:r>
            <a:endParaRPr/>
          </a:p>
        </p:txBody>
      </p:sp>
      <p:sp>
        <p:nvSpPr>
          <p:cNvPr id="490" name="Google Shape;490;gca26c39f1d_0_266"/>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491" name="Google Shape;491;gca26c39f1d_0_266"/>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492" name="Google Shape;492;gca26c39f1d_0_266"/>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493" name="Google Shape;493;gca26c39f1d_0_266"/>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494" name="Google Shape;494;gca26c39f1d_0_266"/>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495" name="Google Shape;495;gca26c39f1d_0_266"/>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496" name="Google Shape;496;gca26c39f1d_0_266"/>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497" name="Google Shape;497;gca26c39f1d_0_266"/>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498" name="Google Shape;498;gca26c39f1d_0_266"/>
          <p:cNvSpPr/>
          <p:nvPr/>
        </p:nvSpPr>
        <p:spPr>
          <a:xfrm>
            <a:off x="5828000" y="23611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gca26c39f1d_0_266"/>
          <p:cNvSpPr txBox="1">
            <a:spLocks noGrp="1"/>
          </p:cNvSpPr>
          <p:nvPr>
            <p:ph type="body" idx="1"/>
          </p:nvPr>
        </p:nvSpPr>
        <p:spPr>
          <a:xfrm>
            <a:off x="3097900" y="1902750"/>
            <a:ext cx="2312400" cy="1338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First we will see qubit 4 = A0</a:t>
            </a:r>
            <a:endParaRPr sz="1500" b="0"/>
          </a:p>
          <a:p>
            <a:pPr marL="0" lvl="0" indent="0" algn="l" rtl="0">
              <a:spcBef>
                <a:spcPts val="0"/>
              </a:spcBef>
              <a:spcAft>
                <a:spcPts val="0"/>
              </a:spcAft>
              <a:buNone/>
            </a:pPr>
            <a:r>
              <a:rPr lang="en-GB" sz="1500" b="0"/>
              <a:t>And qubit 5 = A1</a:t>
            </a:r>
            <a:endParaRPr sz="1500" b="0"/>
          </a:p>
          <a:p>
            <a:pPr marL="0" lvl="0" indent="0" algn="l" rtl="0">
              <a:spcBef>
                <a:spcPts val="0"/>
              </a:spcBef>
              <a:spcAft>
                <a:spcPts val="0"/>
              </a:spcAft>
              <a:buNone/>
            </a:pPr>
            <a:endParaRPr sz="1500" b="0"/>
          </a:p>
          <a:p>
            <a:pPr marL="0" lvl="0" indent="0" algn="l" rtl="0">
              <a:spcBef>
                <a:spcPts val="0"/>
              </a:spcBef>
              <a:spcAft>
                <a:spcPts val="0"/>
              </a:spcAft>
              <a:buNone/>
            </a:pPr>
            <a:r>
              <a:rPr lang="en-GB" sz="1500" b="0"/>
              <a:t>D1 will the differences found in both qubit 2 and qubit 3</a:t>
            </a:r>
            <a:endParaRPr sz="1500" b="0"/>
          </a:p>
          <a:p>
            <a:pPr marL="0" lvl="0" indent="0" algn="l" rtl="0">
              <a:spcBef>
                <a:spcPts val="0"/>
              </a:spcBef>
              <a:spcAft>
                <a:spcPts val="0"/>
              </a:spcAft>
              <a:buNone/>
            </a:pPr>
            <a:endParaRPr sz="1500" b="0"/>
          </a:p>
          <a:p>
            <a:pPr marL="0" lvl="0" indent="0" algn="l" rtl="0">
              <a:spcBef>
                <a:spcPts val="0"/>
              </a:spcBef>
              <a:spcAft>
                <a:spcPts val="0"/>
              </a:spcAft>
              <a:buNone/>
            </a:pPr>
            <a:endParaRPr sz="1500" b="0"/>
          </a:p>
          <a:p>
            <a:pPr marL="0" lvl="0" indent="0" algn="l" rtl="0">
              <a:spcBef>
                <a:spcPts val="0"/>
              </a:spcBef>
              <a:spcAft>
                <a:spcPts val="0"/>
              </a:spcAft>
              <a:buNone/>
            </a:pPr>
            <a:endParaRPr sz="1500" b="0"/>
          </a:p>
        </p:txBody>
      </p:sp>
      <p:pic>
        <p:nvPicPr>
          <p:cNvPr id="500" name="Google Shape;500;gca26c39f1d_0_266"/>
          <p:cNvPicPr preferRelativeResize="0"/>
          <p:nvPr/>
        </p:nvPicPr>
        <p:blipFill rotWithShape="1">
          <a:blip r:embed="rId3">
            <a:alphaModFix/>
          </a:blip>
          <a:srcRect r="52554"/>
          <a:stretch/>
        </p:blipFill>
        <p:spPr>
          <a:xfrm>
            <a:off x="367800" y="1478104"/>
            <a:ext cx="2312399" cy="2748520"/>
          </a:xfrm>
          <a:prstGeom prst="rect">
            <a:avLst/>
          </a:prstGeom>
          <a:noFill/>
          <a:ln>
            <a:noFill/>
          </a:ln>
        </p:spPr>
      </p:pic>
      <p:sp>
        <p:nvSpPr>
          <p:cNvPr id="501" name="Google Shape;501;gca26c39f1d_0_266"/>
          <p:cNvSpPr txBox="1">
            <a:spLocks noGrp="1"/>
          </p:cNvSpPr>
          <p:nvPr>
            <p:ph type="body" idx="1"/>
          </p:nvPr>
        </p:nvSpPr>
        <p:spPr>
          <a:xfrm>
            <a:off x="605930" y="395510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[1] </a:t>
            </a:r>
            <a:r>
              <a:rPr lang="en-GB" sz="600" b="0">
                <a:highlight>
                  <a:srgbClr val="E4E8EE"/>
                </a:highlight>
                <a:latin typeface="Arial"/>
                <a:ea typeface="Arial"/>
                <a:cs typeface="Arial"/>
                <a:sym typeface="Arial"/>
              </a:rPr>
              <a:t>P. Kaye,  (Aug 2004) </a:t>
            </a:r>
            <a:endParaRPr sz="600" b="0"/>
          </a:p>
        </p:txBody>
      </p:sp>
      <p:pic>
        <p:nvPicPr>
          <p:cNvPr id="502" name="Google Shape;502;gca26c39f1d_0_266"/>
          <p:cNvPicPr preferRelativeResize="0"/>
          <p:nvPr/>
        </p:nvPicPr>
        <p:blipFill rotWithShape="1">
          <a:blip r:embed="rId4">
            <a:alphaModFix/>
          </a:blip>
          <a:srcRect t="12056"/>
          <a:stretch/>
        </p:blipFill>
        <p:spPr>
          <a:xfrm>
            <a:off x="7124125" y="1516574"/>
            <a:ext cx="1205400" cy="24373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gca243c3731_0_1"/>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508" name="Google Shape;508;gca243c3731_0_1"/>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 First Addition </a:t>
            </a:r>
            <a:endParaRPr/>
          </a:p>
        </p:txBody>
      </p:sp>
      <p:sp>
        <p:nvSpPr>
          <p:cNvPr id="509" name="Google Shape;509;gca243c3731_0_1"/>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510" name="Google Shape;510;gca243c3731_0_1"/>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511" name="Google Shape;511;gca243c3731_0_1"/>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512" name="Google Shape;512;gca243c3731_0_1"/>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513" name="Google Shape;513;gca243c3731_0_1"/>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514" name="Google Shape;514;gca243c3731_0_1"/>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515" name="Google Shape;515;gca243c3731_0_1"/>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516" name="Google Shape;516;gca243c3731_0_1"/>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517" name="Google Shape;517;gca243c3731_0_1"/>
          <p:cNvSpPr/>
          <p:nvPr/>
        </p:nvSpPr>
        <p:spPr>
          <a:xfrm>
            <a:off x="6094300" y="25246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gca243c3731_0_1"/>
          <p:cNvSpPr txBox="1">
            <a:spLocks noGrp="1"/>
          </p:cNvSpPr>
          <p:nvPr>
            <p:ph type="body" idx="1"/>
          </p:nvPr>
        </p:nvSpPr>
        <p:spPr>
          <a:xfrm>
            <a:off x="3269950" y="1261650"/>
            <a:ext cx="2312400" cy="27924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457200" lvl="0" indent="-323850" algn="l" rtl="0">
              <a:spcBef>
                <a:spcPts val="0"/>
              </a:spcBef>
              <a:spcAft>
                <a:spcPts val="0"/>
              </a:spcAft>
              <a:buSzPts val="1500"/>
              <a:buAutoNum type="arabicPeriod"/>
            </a:pPr>
            <a:r>
              <a:rPr lang="en-GB" sz="1500" b="0"/>
              <a:t>Taking qubit 2. The target is qubit 4 and the control is qubit 5</a:t>
            </a:r>
            <a:endParaRPr sz="1500" b="0"/>
          </a:p>
          <a:p>
            <a:pPr marL="457200" lvl="0" indent="0" algn="l" rtl="0">
              <a:spcBef>
                <a:spcPts val="0"/>
              </a:spcBef>
              <a:spcAft>
                <a:spcPts val="0"/>
              </a:spcAft>
              <a:buNone/>
            </a:pPr>
            <a:endParaRPr sz="1500" b="0"/>
          </a:p>
          <a:p>
            <a:pPr marL="457200" lvl="0" indent="-323850" algn="l" rtl="0">
              <a:spcBef>
                <a:spcPts val="0"/>
              </a:spcBef>
              <a:spcAft>
                <a:spcPts val="0"/>
              </a:spcAft>
              <a:buSzPts val="1500"/>
              <a:buAutoNum type="arabicPeriod"/>
            </a:pPr>
            <a:r>
              <a:rPr lang="en-GB" sz="1500" b="0"/>
              <a:t> This time qubit 2 and 5 are the control and the target is qubit 6</a:t>
            </a:r>
            <a:endParaRPr sz="1500" b="0"/>
          </a:p>
          <a:p>
            <a:pPr marL="457200" lvl="0" indent="0" algn="l" rtl="0">
              <a:spcBef>
                <a:spcPts val="0"/>
              </a:spcBef>
              <a:spcAft>
                <a:spcPts val="0"/>
              </a:spcAft>
              <a:buNone/>
            </a:pPr>
            <a:endParaRPr sz="1500" b="0"/>
          </a:p>
          <a:p>
            <a:pPr marL="457200" lvl="0" indent="-323850" algn="l" rtl="0">
              <a:spcBef>
                <a:spcPts val="0"/>
              </a:spcBef>
              <a:spcAft>
                <a:spcPts val="0"/>
              </a:spcAft>
              <a:buSzPts val="1500"/>
              <a:buAutoNum type="arabicPeriod"/>
            </a:pPr>
            <a:r>
              <a:rPr lang="en-GB" sz="1500" b="0"/>
              <a:t>Lastly qubit 5 is the target, with qubit  6 and 2 as the controls.</a:t>
            </a:r>
            <a:endParaRPr sz="1500" b="0"/>
          </a:p>
          <a:p>
            <a:pPr marL="0" lvl="0" indent="0" algn="l" rtl="0">
              <a:spcBef>
                <a:spcPts val="0"/>
              </a:spcBef>
              <a:spcAft>
                <a:spcPts val="0"/>
              </a:spcAft>
              <a:buNone/>
            </a:pPr>
            <a:endParaRPr sz="1500" b="0"/>
          </a:p>
          <a:p>
            <a:pPr marL="0" lvl="0" indent="0" algn="l" rtl="0">
              <a:spcBef>
                <a:spcPts val="0"/>
              </a:spcBef>
              <a:spcAft>
                <a:spcPts val="0"/>
              </a:spcAft>
              <a:buNone/>
            </a:pPr>
            <a:endParaRPr sz="1500" b="0"/>
          </a:p>
        </p:txBody>
      </p:sp>
      <p:pic>
        <p:nvPicPr>
          <p:cNvPr id="519" name="Google Shape;519;gca243c3731_0_1"/>
          <p:cNvPicPr preferRelativeResize="0"/>
          <p:nvPr/>
        </p:nvPicPr>
        <p:blipFill rotWithShape="1">
          <a:blip r:embed="rId3">
            <a:alphaModFix/>
          </a:blip>
          <a:srcRect r="52554"/>
          <a:stretch/>
        </p:blipFill>
        <p:spPr>
          <a:xfrm>
            <a:off x="367800" y="1516575"/>
            <a:ext cx="2280034" cy="2710050"/>
          </a:xfrm>
          <a:prstGeom prst="rect">
            <a:avLst/>
          </a:prstGeom>
          <a:noFill/>
          <a:ln>
            <a:noFill/>
          </a:ln>
        </p:spPr>
      </p:pic>
      <p:sp>
        <p:nvSpPr>
          <p:cNvPr id="520" name="Google Shape;520;gca243c3731_0_1"/>
          <p:cNvSpPr txBox="1">
            <a:spLocks noGrp="1"/>
          </p:cNvSpPr>
          <p:nvPr>
            <p:ph type="body" idx="1"/>
          </p:nvPr>
        </p:nvSpPr>
        <p:spPr>
          <a:xfrm>
            <a:off x="605930" y="395510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[1] </a:t>
            </a:r>
            <a:r>
              <a:rPr lang="en-GB" sz="600" b="0">
                <a:highlight>
                  <a:srgbClr val="E4E8EE"/>
                </a:highlight>
                <a:latin typeface="Arial"/>
                <a:ea typeface="Arial"/>
                <a:cs typeface="Arial"/>
                <a:sym typeface="Arial"/>
              </a:rPr>
              <a:t>P. Kaye,  (Aug 2004) </a:t>
            </a:r>
            <a:endParaRPr sz="600" b="0"/>
          </a:p>
        </p:txBody>
      </p:sp>
      <p:pic>
        <p:nvPicPr>
          <p:cNvPr id="521" name="Google Shape;521;gca243c3731_0_1"/>
          <p:cNvPicPr preferRelativeResize="0"/>
          <p:nvPr/>
        </p:nvPicPr>
        <p:blipFill rotWithShape="1">
          <a:blip r:embed="rId4">
            <a:alphaModFix/>
          </a:blip>
          <a:srcRect t="12056"/>
          <a:stretch/>
        </p:blipFill>
        <p:spPr>
          <a:xfrm>
            <a:off x="7402750" y="1616699"/>
            <a:ext cx="1205400" cy="2437350"/>
          </a:xfrm>
          <a:prstGeom prst="rect">
            <a:avLst/>
          </a:prstGeom>
          <a:noFill/>
          <a:ln>
            <a:noFill/>
          </a:ln>
        </p:spPr>
      </p:pic>
      <p:sp>
        <p:nvSpPr>
          <p:cNvPr id="522" name="Google Shape;522;gca243c3731_0_1"/>
          <p:cNvSpPr txBox="1">
            <a:spLocks noGrp="1"/>
          </p:cNvSpPr>
          <p:nvPr>
            <p:ph type="body" idx="1"/>
          </p:nvPr>
        </p:nvSpPr>
        <p:spPr>
          <a:xfrm>
            <a:off x="3166750" y="4106300"/>
            <a:ext cx="2518800" cy="6204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   4.)    Negate Qubit 6 to find </a:t>
            </a:r>
            <a:endParaRPr sz="1500" b="0"/>
          </a:p>
          <a:p>
            <a:pPr marL="457200" lvl="0" indent="0" algn="l" rtl="0">
              <a:spcBef>
                <a:spcPts val="0"/>
              </a:spcBef>
              <a:spcAft>
                <a:spcPts val="0"/>
              </a:spcAft>
              <a:buNone/>
            </a:pPr>
            <a:r>
              <a:rPr lang="en-GB" sz="1500" b="0"/>
              <a:t>  the overflow </a:t>
            </a:r>
            <a:endParaRPr sz="1500" b="0"/>
          </a:p>
          <a:p>
            <a:pPr marL="0" lvl="0" indent="0" algn="l" rtl="0">
              <a:spcBef>
                <a:spcPts val="0"/>
              </a:spcBef>
              <a:spcAft>
                <a:spcPts val="0"/>
              </a:spcAft>
              <a:buNone/>
            </a:pPr>
            <a:endParaRPr sz="1500" b="0"/>
          </a:p>
          <a:p>
            <a:pPr marL="0" lvl="0" indent="0" algn="l" rtl="0">
              <a:spcBef>
                <a:spcPts val="0"/>
              </a:spcBef>
              <a:spcAft>
                <a:spcPts val="0"/>
              </a:spcAft>
              <a:buNone/>
            </a:pPr>
            <a:endParaRPr sz="1500" b="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gca243c3731_0_21"/>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528" name="Google Shape;528;gca243c3731_0_21"/>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 Second Addition </a:t>
            </a:r>
            <a:endParaRPr/>
          </a:p>
        </p:txBody>
      </p:sp>
      <p:sp>
        <p:nvSpPr>
          <p:cNvPr id="529" name="Google Shape;529;gca243c3731_0_21"/>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530" name="Google Shape;530;gca243c3731_0_21"/>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531" name="Google Shape;531;gca243c3731_0_21"/>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532" name="Google Shape;532;gca243c3731_0_21"/>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533" name="Google Shape;533;gca243c3731_0_21"/>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534" name="Google Shape;534;gca243c3731_0_21"/>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535" name="Google Shape;535;gca243c3731_0_21"/>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536" name="Google Shape;536;gca243c3731_0_21"/>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537" name="Google Shape;537;gca243c3731_0_21"/>
          <p:cNvSpPr/>
          <p:nvPr/>
        </p:nvSpPr>
        <p:spPr>
          <a:xfrm>
            <a:off x="6137500" y="2573788"/>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8" name="Google Shape;538;gca243c3731_0_21"/>
          <p:cNvPicPr preferRelativeResize="0"/>
          <p:nvPr/>
        </p:nvPicPr>
        <p:blipFill rotWithShape="1">
          <a:blip r:embed="rId3">
            <a:alphaModFix/>
          </a:blip>
          <a:srcRect r="52554"/>
          <a:stretch/>
        </p:blipFill>
        <p:spPr>
          <a:xfrm>
            <a:off x="317400" y="1340772"/>
            <a:ext cx="2518800" cy="2993852"/>
          </a:xfrm>
          <a:prstGeom prst="rect">
            <a:avLst/>
          </a:prstGeom>
          <a:noFill/>
          <a:ln>
            <a:noFill/>
          </a:ln>
        </p:spPr>
      </p:pic>
      <p:sp>
        <p:nvSpPr>
          <p:cNvPr id="539" name="Google Shape;539;gca243c3731_0_21"/>
          <p:cNvSpPr txBox="1">
            <a:spLocks noGrp="1"/>
          </p:cNvSpPr>
          <p:nvPr>
            <p:ph type="body" idx="1"/>
          </p:nvPr>
        </p:nvSpPr>
        <p:spPr>
          <a:xfrm>
            <a:off x="598730" y="410630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[1] </a:t>
            </a:r>
            <a:r>
              <a:rPr lang="en-GB" sz="600" b="0">
                <a:highlight>
                  <a:srgbClr val="E4E8EE"/>
                </a:highlight>
                <a:latin typeface="Arial"/>
                <a:ea typeface="Arial"/>
                <a:cs typeface="Arial"/>
                <a:sym typeface="Arial"/>
              </a:rPr>
              <a:t>P. Kaye,  (Aug 2004) </a:t>
            </a:r>
            <a:endParaRPr sz="600" b="0"/>
          </a:p>
        </p:txBody>
      </p:sp>
      <p:pic>
        <p:nvPicPr>
          <p:cNvPr id="540" name="Google Shape;540;gca243c3731_0_21"/>
          <p:cNvPicPr preferRelativeResize="0"/>
          <p:nvPr/>
        </p:nvPicPr>
        <p:blipFill>
          <a:blip r:embed="rId4">
            <a:alphaModFix/>
          </a:blip>
          <a:stretch>
            <a:fillRect/>
          </a:stretch>
        </p:blipFill>
        <p:spPr>
          <a:xfrm>
            <a:off x="6976775" y="1171797"/>
            <a:ext cx="1619250" cy="3124200"/>
          </a:xfrm>
          <a:prstGeom prst="rect">
            <a:avLst/>
          </a:prstGeom>
          <a:noFill/>
          <a:ln>
            <a:noFill/>
          </a:ln>
        </p:spPr>
      </p:pic>
      <p:pic>
        <p:nvPicPr>
          <p:cNvPr id="541" name="Google Shape;541;gca243c3731_0_21"/>
          <p:cNvPicPr preferRelativeResize="0"/>
          <p:nvPr/>
        </p:nvPicPr>
        <p:blipFill>
          <a:blip r:embed="rId5">
            <a:alphaModFix/>
          </a:blip>
          <a:stretch>
            <a:fillRect/>
          </a:stretch>
        </p:blipFill>
        <p:spPr>
          <a:xfrm>
            <a:off x="3259475" y="3602925"/>
            <a:ext cx="2312400" cy="359707"/>
          </a:xfrm>
          <a:prstGeom prst="rect">
            <a:avLst/>
          </a:prstGeom>
          <a:noFill/>
          <a:ln>
            <a:noFill/>
          </a:ln>
          <a:effectLst>
            <a:outerShdw blurRad="57150" dist="19050" dir="5400000" algn="bl" rotWithShape="0">
              <a:srgbClr val="000000">
                <a:alpha val="40000"/>
              </a:srgbClr>
            </a:outerShdw>
          </a:effectLst>
        </p:spPr>
      </p:pic>
      <p:pic>
        <p:nvPicPr>
          <p:cNvPr id="542" name="Google Shape;542;gca243c3731_0_21"/>
          <p:cNvPicPr preferRelativeResize="0"/>
          <p:nvPr/>
        </p:nvPicPr>
        <p:blipFill>
          <a:blip r:embed="rId6">
            <a:alphaModFix/>
          </a:blip>
          <a:stretch>
            <a:fillRect/>
          </a:stretch>
        </p:blipFill>
        <p:spPr>
          <a:xfrm>
            <a:off x="2976325" y="1499147"/>
            <a:ext cx="3609975" cy="266700"/>
          </a:xfrm>
          <a:prstGeom prst="rect">
            <a:avLst/>
          </a:prstGeom>
          <a:noFill/>
          <a:ln>
            <a:noFill/>
          </a:ln>
          <a:effectLst>
            <a:outerShdw blurRad="57150" dist="19050" dir="5400000" algn="bl" rotWithShape="0">
              <a:srgbClr val="000000">
                <a:alpha val="40000"/>
              </a:srgbClr>
            </a:outerShdw>
          </a:effectLst>
        </p:spPr>
      </p:pic>
      <p:pic>
        <p:nvPicPr>
          <p:cNvPr id="543" name="Google Shape;543;gca243c3731_0_21"/>
          <p:cNvPicPr preferRelativeResize="0"/>
          <p:nvPr/>
        </p:nvPicPr>
        <p:blipFill>
          <a:blip r:embed="rId7">
            <a:alphaModFix/>
          </a:blip>
          <a:stretch>
            <a:fillRect/>
          </a:stretch>
        </p:blipFill>
        <p:spPr>
          <a:xfrm>
            <a:off x="2924700" y="2167009"/>
            <a:ext cx="3609975" cy="266700"/>
          </a:xfrm>
          <a:prstGeom prst="rect">
            <a:avLst/>
          </a:prstGeom>
          <a:noFill/>
          <a:ln>
            <a:noFill/>
          </a:ln>
          <a:effectLst>
            <a:outerShdw blurRad="57150" dist="19050" dir="5400000" algn="bl" rotWithShape="0">
              <a:srgbClr val="000000">
                <a:alpha val="40000"/>
              </a:srgbClr>
            </a:outerShdw>
          </a:effectLst>
        </p:spPr>
      </p:pic>
      <p:pic>
        <p:nvPicPr>
          <p:cNvPr id="544" name="Google Shape;544;gca243c3731_0_21"/>
          <p:cNvPicPr preferRelativeResize="0"/>
          <p:nvPr/>
        </p:nvPicPr>
        <p:blipFill>
          <a:blip r:embed="rId8">
            <a:alphaModFix/>
          </a:blip>
          <a:stretch>
            <a:fillRect/>
          </a:stretch>
        </p:blipFill>
        <p:spPr>
          <a:xfrm>
            <a:off x="2887444" y="3064775"/>
            <a:ext cx="3609981" cy="266700"/>
          </a:xfrm>
          <a:prstGeom prst="rect">
            <a:avLst/>
          </a:prstGeom>
          <a:noFill/>
          <a:ln>
            <a:noFill/>
          </a:ln>
          <a:effectLst>
            <a:outerShdw blurRad="57150" dist="19050" dir="5400000" algn="bl" rotWithShape="0">
              <a:srgbClr val="000000">
                <a:alpha val="4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gca6c4a9396_0_830"/>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Introduction </a:t>
            </a:r>
            <a:endParaRPr/>
          </a:p>
        </p:txBody>
      </p:sp>
      <p:sp>
        <p:nvSpPr>
          <p:cNvPr id="86" name="Google Shape;86;gca6c4a9396_0_830"/>
          <p:cNvSpPr txBox="1">
            <a:spLocks noGrp="1"/>
          </p:cNvSpPr>
          <p:nvPr>
            <p:ph type="body" idx="1"/>
          </p:nvPr>
        </p:nvSpPr>
        <p:spPr>
          <a:xfrm>
            <a:off x="372575" y="168360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a:t>👍</a:t>
            </a:r>
            <a:endParaRPr sz="3400"/>
          </a:p>
        </p:txBody>
      </p:sp>
      <p:sp>
        <p:nvSpPr>
          <p:cNvPr id="87" name="Google Shape;87;gca6c4a9396_0_830"/>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Why ❓❓</a:t>
            </a:r>
            <a:endParaRPr/>
          </a:p>
        </p:txBody>
      </p:sp>
      <p:sp>
        <p:nvSpPr>
          <p:cNvPr id="88" name="Google Shape;88;gca6c4a9396_0_830"/>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89" name="Google Shape;89;gca6c4a9396_0_830"/>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90" name="Google Shape;90;gca6c4a9396_0_830"/>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91" name="Google Shape;91;gca6c4a9396_0_830"/>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92" name="Google Shape;92;gca6c4a9396_0_830"/>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93" name="Google Shape;93;gca6c4a9396_0_830"/>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94" name="Google Shape;94;gca6c4a9396_0_830"/>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95" name="Google Shape;95;gca6c4a9396_0_830"/>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96" name="Google Shape;96;gca6c4a9396_0_83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97" name="Google Shape;97;gca6c4a9396_0_830"/>
          <p:cNvPicPr preferRelativeResize="0"/>
          <p:nvPr/>
        </p:nvPicPr>
        <p:blipFill rotWithShape="1">
          <a:blip r:embed="rId3">
            <a:alphaModFix/>
          </a:blip>
          <a:srcRect r="5365"/>
          <a:stretch/>
        </p:blipFill>
        <p:spPr>
          <a:xfrm>
            <a:off x="965575" y="1683600"/>
            <a:ext cx="2991975" cy="267586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gca243c3731_0_42"/>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550" name="Google Shape;550;gca243c3731_0_42"/>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 Additions </a:t>
            </a:r>
            <a:endParaRPr/>
          </a:p>
        </p:txBody>
      </p:sp>
      <p:sp>
        <p:nvSpPr>
          <p:cNvPr id="551" name="Google Shape;551;gca243c3731_0_42"/>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552" name="Google Shape;552;gca243c3731_0_42"/>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553" name="Google Shape;553;gca243c3731_0_42"/>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554" name="Google Shape;554;gca243c3731_0_42"/>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555" name="Google Shape;555;gca243c3731_0_42"/>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556" name="Google Shape;556;gca243c3731_0_42"/>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557" name="Google Shape;557;gca243c3731_0_42"/>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558" name="Google Shape;558;gca243c3731_0_42"/>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559" name="Google Shape;559;gca243c3731_0_42"/>
          <p:cNvPicPr preferRelativeResize="0"/>
          <p:nvPr/>
        </p:nvPicPr>
        <p:blipFill>
          <a:blip r:embed="rId3">
            <a:alphaModFix/>
          </a:blip>
          <a:stretch>
            <a:fillRect/>
          </a:stretch>
        </p:blipFill>
        <p:spPr>
          <a:xfrm>
            <a:off x="1776325" y="1379400"/>
            <a:ext cx="5524500" cy="31242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gca243c3731_0_86"/>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565" name="Google Shape;565;gca243c3731_0_86"/>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 Quantum OR</a:t>
            </a:r>
            <a:endParaRPr/>
          </a:p>
        </p:txBody>
      </p:sp>
      <p:sp>
        <p:nvSpPr>
          <p:cNvPr id="566" name="Google Shape;566;gca243c3731_0_86"/>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567" name="Google Shape;567;gca243c3731_0_86"/>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568" name="Google Shape;568;gca243c3731_0_86"/>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569" name="Google Shape;569;gca243c3731_0_86"/>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570" name="Google Shape;570;gca243c3731_0_86"/>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571" name="Google Shape;571;gca243c3731_0_86"/>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572" name="Google Shape;572;gca243c3731_0_86"/>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573" name="Google Shape;573;gca243c3731_0_86"/>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574" name="Google Shape;574;gca243c3731_0_86"/>
          <p:cNvSpPr/>
          <p:nvPr/>
        </p:nvSpPr>
        <p:spPr>
          <a:xfrm>
            <a:off x="5924450" y="25174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gca243c3731_0_86"/>
          <p:cNvSpPr txBox="1">
            <a:spLocks noGrp="1"/>
          </p:cNvSpPr>
          <p:nvPr>
            <p:ph type="body" idx="1"/>
          </p:nvPr>
        </p:nvSpPr>
        <p:spPr>
          <a:xfrm>
            <a:off x="3471825" y="1798800"/>
            <a:ext cx="2214600" cy="8598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We need to first negate all inputs from our addition in qubits 4,5 and 6 </a:t>
            </a:r>
            <a:endParaRPr sz="1500" b="0"/>
          </a:p>
        </p:txBody>
      </p:sp>
      <p:pic>
        <p:nvPicPr>
          <p:cNvPr id="576" name="Google Shape;576;gca243c3731_0_86"/>
          <p:cNvPicPr preferRelativeResize="0"/>
          <p:nvPr/>
        </p:nvPicPr>
        <p:blipFill>
          <a:blip r:embed="rId3">
            <a:alphaModFix/>
          </a:blip>
          <a:stretch>
            <a:fillRect/>
          </a:stretch>
        </p:blipFill>
        <p:spPr>
          <a:xfrm>
            <a:off x="517225" y="1164600"/>
            <a:ext cx="2365200" cy="3296500"/>
          </a:xfrm>
          <a:prstGeom prst="rect">
            <a:avLst/>
          </a:prstGeom>
          <a:noFill/>
          <a:ln>
            <a:noFill/>
          </a:ln>
        </p:spPr>
      </p:pic>
      <p:sp>
        <p:nvSpPr>
          <p:cNvPr id="577" name="Google Shape;577;gca243c3731_0_86"/>
          <p:cNvSpPr txBox="1">
            <a:spLocks noGrp="1"/>
          </p:cNvSpPr>
          <p:nvPr>
            <p:ph type="body" idx="1"/>
          </p:nvPr>
        </p:nvSpPr>
        <p:spPr>
          <a:xfrm>
            <a:off x="823930" y="437990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[1] </a:t>
            </a:r>
            <a:r>
              <a:rPr lang="en-GB" sz="600" b="0">
                <a:highlight>
                  <a:srgbClr val="E4E8EE"/>
                </a:highlight>
                <a:latin typeface="Arial"/>
                <a:ea typeface="Arial"/>
                <a:cs typeface="Arial"/>
                <a:sym typeface="Arial"/>
              </a:rPr>
              <a:t>P. Kaye,  (Aug 2004</a:t>
            </a:r>
            <a:r>
              <a:rPr lang="en-GB" sz="800" b="0">
                <a:highlight>
                  <a:srgbClr val="E4E8EE"/>
                </a:highlight>
                <a:latin typeface="Arial"/>
                <a:ea typeface="Arial"/>
                <a:cs typeface="Arial"/>
                <a:sym typeface="Arial"/>
              </a:rPr>
              <a:t>) </a:t>
            </a:r>
            <a:endParaRPr sz="1500" b="0"/>
          </a:p>
        </p:txBody>
      </p:sp>
      <p:pic>
        <p:nvPicPr>
          <p:cNvPr id="578" name="Google Shape;578;gca243c3731_0_86"/>
          <p:cNvPicPr preferRelativeResize="0"/>
          <p:nvPr/>
        </p:nvPicPr>
        <p:blipFill>
          <a:blip r:embed="rId4">
            <a:alphaModFix/>
          </a:blip>
          <a:stretch>
            <a:fillRect/>
          </a:stretch>
        </p:blipFill>
        <p:spPr>
          <a:xfrm>
            <a:off x="7044950" y="1155809"/>
            <a:ext cx="1794251" cy="3314086"/>
          </a:xfrm>
          <a:prstGeom prst="rect">
            <a:avLst/>
          </a:prstGeom>
          <a:noFill/>
          <a:ln>
            <a:noFill/>
          </a:ln>
        </p:spPr>
      </p:pic>
      <p:sp>
        <p:nvSpPr>
          <p:cNvPr id="579" name="Google Shape;579;gca243c3731_0_86"/>
          <p:cNvSpPr txBox="1">
            <a:spLocks noGrp="1"/>
          </p:cNvSpPr>
          <p:nvPr>
            <p:ph type="body" idx="1"/>
          </p:nvPr>
        </p:nvSpPr>
        <p:spPr>
          <a:xfrm>
            <a:off x="3471825" y="3017400"/>
            <a:ext cx="2214600" cy="7176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This will make it easier to detect a zero or 1 </a:t>
            </a:r>
            <a:endParaRPr sz="1500" b="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gca243c3731_0_63"/>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585" name="Google Shape;585;gca243c3731_0_6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 Quantum OR</a:t>
            </a:r>
            <a:endParaRPr/>
          </a:p>
        </p:txBody>
      </p:sp>
      <p:sp>
        <p:nvSpPr>
          <p:cNvPr id="586" name="Google Shape;586;gca243c3731_0_63"/>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587" name="Google Shape;587;gca243c3731_0_63"/>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588" name="Google Shape;588;gca243c3731_0_63"/>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589" name="Google Shape;589;gca243c3731_0_63"/>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590" name="Google Shape;590;gca243c3731_0_63"/>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591" name="Google Shape;591;gca243c3731_0_6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592" name="Google Shape;592;gca243c3731_0_6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593" name="Google Shape;593;gca243c3731_0_6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594" name="Google Shape;594;gca243c3731_0_63"/>
          <p:cNvSpPr/>
          <p:nvPr/>
        </p:nvSpPr>
        <p:spPr>
          <a:xfrm>
            <a:off x="5924450" y="25174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5" name="Google Shape;595;gca243c3731_0_63"/>
          <p:cNvPicPr preferRelativeResize="0"/>
          <p:nvPr/>
        </p:nvPicPr>
        <p:blipFill>
          <a:blip r:embed="rId3">
            <a:alphaModFix/>
          </a:blip>
          <a:stretch>
            <a:fillRect/>
          </a:stretch>
        </p:blipFill>
        <p:spPr>
          <a:xfrm>
            <a:off x="517225" y="1164600"/>
            <a:ext cx="2365200" cy="3296500"/>
          </a:xfrm>
          <a:prstGeom prst="rect">
            <a:avLst/>
          </a:prstGeom>
          <a:noFill/>
          <a:ln>
            <a:noFill/>
          </a:ln>
        </p:spPr>
      </p:pic>
      <p:sp>
        <p:nvSpPr>
          <p:cNvPr id="596" name="Google Shape;596;gca243c3731_0_63"/>
          <p:cNvSpPr txBox="1">
            <a:spLocks noGrp="1"/>
          </p:cNvSpPr>
          <p:nvPr>
            <p:ph type="body" idx="1"/>
          </p:nvPr>
        </p:nvSpPr>
        <p:spPr>
          <a:xfrm>
            <a:off x="823930" y="437990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[1] </a:t>
            </a:r>
            <a:r>
              <a:rPr lang="en-GB" sz="600" b="0">
                <a:highlight>
                  <a:srgbClr val="E4E8EE"/>
                </a:highlight>
                <a:latin typeface="Arial"/>
                <a:ea typeface="Arial"/>
                <a:cs typeface="Arial"/>
                <a:sym typeface="Arial"/>
              </a:rPr>
              <a:t>P. Kaye,  (Aug 2004) </a:t>
            </a:r>
            <a:endParaRPr sz="600" b="0"/>
          </a:p>
        </p:txBody>
      </p:sp>
      <p:pic>
        <p:nvPicPr>
          <p:cNvPr id="597" name="Google Shape;597;gca243c3731_0_63"/>
          <p:cNvPicPr preferRelativeResize="0"/>
          <p:nvPr/>
        </p:nvPicPr>
        <p:blipFill>
          <a:blip r:embed="rId4">
            <a:alphaModFix/>
          </a:blip>
          <a:stretch>
            <a:fillRect/>
          </a:stretch>
        </p:blipFill>
        <p:spPr>
          <a:xfrm>
            <a:off x="7044950" y="1155809"/>
            <a:ext cx="1794251" cy="3314086"/>
          </a:xfrm>
          <a:prstGeom prst="rect">
            <a:avLst/>
          </a:prstGeom>
          <a:noFill/>
          <a:ln>
            <a:noFill/>
          </a:ln>
        </p:spPr>
      </p:pic>
      <p:sp>
        <p:nvSpPr>
          <p:cNvPr id="598" name="Google Shape;598;gca243c3731_0_63"/>
          <p:cNvSpPr txBox="1">
            <a:spLocks noGrp="1"/>
          </p:cNvSpPr>
          <p:nvPr>
            <p:ph type="body" idx="1"/>
          </p:nvPr>
        </p:nvSpPr>
        <p:spPr>
          <a:xfrm>
            <a:off x="3382375" y="1683600"/>
            <a:ext cx="2312400" cy="2397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457200" lvl="0" indent="-323850" algn="l" rtl="0">
              <a:spcBef>
                <a:spcPts val="0"/>
              </a:spcBef>
              <a:spcAft>
                <a:spcPts val="0"/>
              </a:spcAft>
              <a:buSzPts val="1500"/>
              <a:buAutoNum type="arabicPeriod"/>
            </a:pPr>
            <a:r>
              <a:rPr lang="en-GB" sz="1500" b="0"/>
              <a:t>Taking qubit 4 and 5. We apply a toffoli gate. With qubit 7 being the target</a:t>
            </a:r>
            <a:endParaRPr sz="1500" b="0"/>
          </a:p>
          <a:p>
            <a:pPr marL="457200" lvl="0" indent="0" algn="l" rtl="0">
              <a:spcBef>
                <a:spcPts val="0"/>
              </a:spcBef>
              <a:spcAft>
                <a:spcPts val="0"/>
              </a:spcAft>
              <a:buNone/>
            </a:pPr>
            <a:endParaRPr sz="1500" b="0"/>
          </a:p>
          <a:p>
            <a:pPr marL="457200" lvl="0" indent="-323850" algn="l" rtl="0">
              <a:spcBef>
                <a:spcPts val="0"/>
              </a:spcBef>
              <a:spcAft>
                <a:spcPts val="0"/>
              </a:spcAft>
              <a:buSzPts val="1500"/>
              <a:buAutoNum type="arabicPeriod"/>
            </a:pPr>
            <a:r>
              <a:rPr lang="en-GB" sz="1500" b="0"/>
              <a:t>Then taking qubit 5 and 6. We apply another controlled controlled not gate. With qubit 8 as the target. </a:t>
            </a:r>
            <a:endParaRPr sz="1500" b="0"/>
          </a:p>
          <a:p>
            <a:pPr marL="457200" lvl="0" indent="0" algn="l" rtl="0">
              <a:spcBef>
                <a:spcPts val="0"/>
              </a:spcBef>
              <a:spcAft>
                <a:spcPts val="0"/>
              </a:spcAft>
              <a:buNone/>
            </a:pPr>
            <a:endParaRPr sz="1500" b="0"/>
          </a:p>
          <a:p>
            <a:pPr marL="0" lvl="0" indent="0" algn="l" rtl="0">
              <a:spcBef>
                <a:spcPts val="0"/>
              </a:spcBef>
              <a:spcAft>
                <a:spcPts val="0"/>
              </a:spcAft>
              <a:buNone/>
            </a:pPr>
            <a:endParaRPr sz="1500" b="0"/>
          </a:p>
          <a:p>
            <a:pPr marL="0" lvl="0" indent="0" algn="l" rtl="0">
              <a:spcBef>
                <a:spcPts val="0"/>
              </a:spcBef>
              <a:spcAft>
                <a:spcPts val="0"/>
              </a:spcAft>
              <a:buNone/>
            </a:pPr>
            <a:endParaRPr sz="1500" b="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gca243c3731_0_107"/>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Circuitry </a:t>
            </a:r>
            <a:endParaRPr/>
          </a:p>
        </p:txBody>
      </p:sp>
      <p:sp>
        <p:nvSpPr>
          <p:cNvPr id="604" name="Google Shape;604;gca243c3731_0_107"/>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K Nearest Neighbor → Complete   </a:t>
            </a:r>
            <a:endParaRPr/>
          </a:p>
        </p:txBody>
      </p:sp>
      <p:sp>
        <p:nvSpPr>
          <p:cNvPr id="605" name="Google Shape;605;gca243c3731_0_107"/>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606" name="Google Shape;606;gca243c3731_0_107"/>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607" name="Google Shape;607;gca243c3731_0_107"/>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608" name="Google Shape;608;gca243c3731_0_107"/>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609" name="Google Shape;609;gca243c3731_0_107"/>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610" name="Google Shape;610;gca243c3731_0_107"/>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611" name="Google Shape;611;gca243c3731_0_107"/>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612" name="Google Shape;612;gca243c3731_0_107"/>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613" name="Google Shape;613;gca243c3731_0_107"/>
          <p:cNvPicPr preferRelativeResize="0"/>
          <p:nvPr/>
        </p:nvPicPr>
        <p:blipFill>
          <a:blip r:embed="rId3">
            <a:alphaModFix/>
          </a:blip>
          <a:stretch>
            <a:fillRect/>
          </a:stretch>
        </p:blipFill>
        <p:spPr>
          <a:xfrm>
            <a:off x="647275" y="1150200"/>
            <a:ext cx="7682249" cy="3522349"/>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gca243c3731_0_137"/>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619" name="Google Shape;619;gca243c3731_0_137"/>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Support Vector Mechanism (SVM)</a:t>
            </a:r>
            <a:endParaRPr/>
          </a:p>
        </p:txBody>
      </p:sp>
      <p:sp>
        <p:nvSpPr>
          <p:cNvPr id="620" name="Google Shape;620;gca243c3731_0_137"/>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621" name="Google Shape;621;gca243c3731_0_137"/>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622" name="Google Shape;622;gca243c3731_0_137"/>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623" name="Google Shape;623;gca243c3731_0_137"/>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624" name="Google Shape;624;gca243c3731_0_137"/>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625" name="Google Shape;625;gca243c3731_0_137"/>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626" name="Google Shape;626;gca243c3731_0_137"/>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627" name="Google Shape;627;gca243c3731_0_137"/>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gca6c4a9396_0_1016"/>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633" name="Google Shape;633;gca6c4a9396_0_1016"/>
          <p:cNvSpPr txBox="1">
            <a:spLocks noGrp="1"/>
          </p:cNvSpPr>
          <p:nvPr>
            <p:ph type="body" idx="1"/>
          </p:nvPr>
        </p:nvSpPr>
        <p:spPr>
          <a:xfrm>
            <a:off x="828675" y="1683600"/>
            <a:ext cx="6859500" cy="21594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a:t>Classical SVM</a:t>
            </a:r>
            <a:endParaRPr/>
          </a:p>
          <a:p>
            <a:pPr marL="317500" lvl="1" indent="-317500" algn="l" rtl="0">
              <a:spcBef>
                <a:spcPts val="1134"/>
              </a:spcBef>
              <a:spcAft>
                <a:spcPts val="0"/>
              </a:spcAft>
              <a:buSzPts val="1800"/>
              <a:buChar char="–"/>
            </a:pPr>
            <a:r>
              <a:rPr lang="en-GB"/>
              <a:t>Supervised Learning used for classification  </a:t>
            </a:r>
            <a:endParaRPr/>
          </a:p>
          <a:p>
            <a:pPr marL="317500" lvl="1" indent="-330200" algn="l" rtl="0">
              <a:spcBef>
                <a:spcPts val="1134"/>
              </a:spcBef>
              <a:spcAft>
                <a:spcPts val="0"/>
              </a:spcAft>
              <a:buSzPts val="2000"/>
              <a:buChar char="–"/>
            </a:pPr>
            <a:r>
              <a:rPr lang="en-GB">
                <a:highlight>
                  <a:schemeClr val="lt1"/>
                </a:highlight>
                <a:latin typeface="Helvetica Neue"/>
                <a:ea typeface="Helvetica Neue"/>
                <a:cs typeface="Helvetica Neue"/>
                <a:sym typeface="Helvetica Neue"/>
              </a:rPr>
              <a:t>Classify : linearly separable datasets and non linearly separable datasets</a:t>
            </a:r>
            <a:endParaRPr>
              <a:solidFill>
                <a:srgbClr val="202124"/>
              </a:solidFill>
              <a:highlight>
                <a:srgbClr val="FFFFFF"/>
              </a:highlight>
            </a:endParaRPr>
          </a:p>
          <a:p>
            <a:pPr marL="317500" lvl="0" indent="0" algn="l" rtl="0">
              <a:spcBef>
                <a:spcPts val="1134"/>
              </a:spcBef>
              <a:spcAft>
                <a:spcPts val="0"/>
              </a:spcAft>
              <a:buNone/>
            </a:pPr>
            <a:endParaRPr b="0"/>
          </a:p>
          <a:p>
            <a:pPr marL="0" lvl="0" indent="0" algn="l" rtl="0">
              <a:spcBef>
                <a:spcPts val="1134"/>
              </a:spcBef>
              <a:spcAft>
                <a:spcPts val="0"/>
              </a:spcAft>
              <a:buNone/>
            </a:pPr>
            <a:endParaRPr/>
          </a:p>
        </p:txBody>
      </p:sp>
      <p:sp>
        <p:nvSpPr>
          <p:cNvPr id="634" name="Google Shape;634;gca6c4a9396_0_1016"/>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Support Vector Mechanism (SVM)</a:t>
            </a:r>
            <a:endParaRPr/>
          </a:p>
        </p:txBody>
      </p:sp>
      <p:sp>
        <p:nvSpPr>
          <p:cNvPr id="635" name="Google Shape;635;gca6c4a9396_0_1016"/>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636" name="Google Shape;636;gca6c4a9396_0_1016"/>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637" name="Google Shape;637;gca6c4a9396_0_1016"/>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638" name="Google Shape;638;gca6c4a9396_0_1016"/>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639" name="Google Shape;639;gca6c4a9396_0_1016"/>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640" name="Google Shape;640;gca6c4a9396_0_1016"/>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641" name="Google Shape;641;gca6c4a9396_0_1016"/>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642" name="Google Shape;642;gca6c4a9396_0_1016"/>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gca6c4a9396_0_518"/>
          <p:cNvSpPr txBox="1">
            <a:spLocks noGrp="1"/>
          </p:cNvSpPr>
          <p:nvPr>
            <p:ph type="title"/>
          </p:nvPr>
        </p:nvSpPr>
        <p:spPr>
          <a:xfrm>
            <a:off x="708775" y="270000"/>
            <a:ext cx="762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648" name="Google Shape;648;gca6c4a9396_0_518"/>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Support Vector Mechanism (SVM)</a:t>
            </a:r>
            <a:endParaRPr/>
          </a:p>
        </p:txBody>
      </p:sp>
      <p:sp>
        <p:nvSpPr>
          <p:cNvPr id="649" name="Google Shape;649;gca6c4a9396_0_518"/>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650" name="Google Shape;650;gca6c4a9396_0_518"/>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651" name="Google Shape;651;gca6c4a9396_0_518"/>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652" name="Google Shape;652;gca6c4a9396_0_518"/>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653" name="Google Shape;653;gca6c4a9396_0_518"/>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654" name="Google Shape;654;gca6c4a9396_0_518"/>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655" name="Google Shape;655;gca6c4a9396_0_518"/>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656" name="Google Shape;656;gca6c4a9396_0_518"/>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657" name="Google Shape;657;gca6c4a9396_0_518"/>
          <p:cNvSpPr txBox="1">
            <a:spLocks noGrp="1"/>
          </p:cNvSpPr>
          <p:nvPr>
            <p:ph type="body" idx="1"/>
          </p:nvPr>
        </p:nvSpPr>
        <p:spPr>
          <a:xfrm>
            <a:off x="927775" y="1302200"/>
            <a:ext cx="6978900" cy="34572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a:t>Quantum SVM</a:t>
            </a:r>
            <a:endParaRPr/>
          </a:p>
          <a:p>
            <a:pPr marL="317500" lvl="1" indent="-323850" algn="l" rtl="0">
              <a:spcBef>
                <a:spcPts val="1134"/>
              </a:spcBef>
              <a:spcAft>
                <a:spcPts val="0"/>
              </a:spcAft>
              <a:buSzPts val="1900"/>
              <a:buChar char="–"/>
            </a:pPr>
            <a:r>
              <a:rPr lang="en-GB" sz="1900">
                <a:solidFill>
                  <a:srgbClr val="202124"/>
                </a:solidFill>
                <a:highlight>
                  <a:srgbClr val="FFFFFF"/>
                </a:highlight>
              </a:rPr>
              <a:t>The quantum version of the SVM is best described as “quantum-assisted” or “quantum-enhanced” [7] in the sense that the algorithm is largely classical with certain operations performed by a quantum processor (real or simulated).</a:t>
            </a:r>
            <a:endParaRPr sz="1900">
              <a:solidFill>
                <a:srgbClr val="202124"/>
              </a:solidFill>
              <a:highlight>
                <a:srgbClr val="FFFFFF"/>
              </a:highlight>
            </a:endParaRPr>
          </a:p>
          <a:p>
            <a:pPr marL="317500" lvl="1" indent="-368300" algn="l" rtl="0">
              <a:spcBef>
                <a:spcPts val="1134"/>
              </a:spcBef>
              <a:spcAft>
                <a:spcPts val="0"/>
              </a:spcAft>
              <a:buSzPts val="2600"/>
              <a:buFont typeface="Calibri"/>
              <a:buChar char="–"/>
            </a:pPr>
            <a:r>
              <a:rPr lang="en-GB" sz="1900">
                <a:solidFill>
                  <a:srgbClr val="212121"/>
                </a:solidFill>
                <a:highlight>
                  <a:srgbClr val="FFFFFF"/>
                </a:highlight>
              </a:rPr>
              <a:t>In the case of a quantum SVM we will only used the quantum feature maps to translate the classical data into quantum states and build the Kernel of the SVM out of these quantum states. After calculating the Kernel matrix on the quantum computer we can train the Quantum SVM the same way as the classical SVM.</a:t>
            </a:r>
            <a:endParaRPr sz="2600">
              <a:solidFill>
                <a:srgbClr val="202124"/>
              </a:solidFill>
              <a:highlight>
                <a:srgbClr val="FFFFFF"/>
              </a:highlight>
            </a:endParaRPr>
          </a:p>
          <a:p>
            <a:pPr marL="0" lvl="0" indent="0" algn="l" rtl="0">
              <a:spcBef>
                <a:spcPts val="1134"/>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Google Shape;662;gca243c3731_0_211"/>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663" name="Google Shape;663;gca243c3731_0_211"/>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Support Vector Mechanism (QSVM) → Implementation </a:t>
            </a:r>
            <a:endParaRPr/>
          </a:p>
        </p:txBody>
      </p:sp>
      <p:sp>
        <p:nvSpPr>
          <p:cNvPr id="664" name="Google Shape;664;gca243c3731_0_211"/>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665" name="Google Shape;665;gca243c3731_0_211"/>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666" name="Google Shape;666;gca243c3731_0_211"/>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667" name="Google Shape;667;gca243c3731_0_211"/>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668" name="Google Shape;668;gca243c3731_0_211"/>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669" name="Google Shape;669;gca243c3731_0_211"/>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670" name="Google Shape;670;gca243c3731_0_211"/>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671" name="Google Shape;671;gca243c3731_0_211"/>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gca6c4a9396_0_1047"/>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677" name="Google Shape;677;gca6c4a9396_0_1047"/>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Support Vector Mechanism (SVM) → Implementation </a:t>
            </a:r>
            <a:endParaRPr/>
          </a:p>
        </p:txBody>
      </p:sp>
      <p:sp>
        <p:nvSpPr>
          <p:cNvPr id="678" name="Google Shape;678;gca6c4a9396_0_1047"/>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679" name="Google Shape;679;gca6c4a9396_0_1047"/>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680" name="Google Shape;680;gca6c4a9396_0_1047"/>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681" name="Google Shape;681;gca6c4a9396_0_1047"/>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682" name="Google Shape;682;gca6c4a9396_0_1047"/>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683" name="Google Shape;683;gca6c4a9396_0_1047"/>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684" name="Google Shape;684;gca6c4a9396_0_1047"/>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685" name="Google Shape;685;gca6c4a9396_0_1047"/>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686" name="Google Shape;686;gca6c4a9396_0_1047"/>
          <p:cNvSpPr txBox="1">
            <a:spLocks noGrp="1"/>
          </p:cNvSpPr>
          <p:nvPr>
            <p:ph type="body" idx="1"/>
          </p:nvPr>
        </p:nvSpPr>
        <p:spPr>
          <a:xfrm>
            <a:off x="629725" y="1410797"/>
            <a:ext cx="4017300" cy="1737900"/>
          </a:xfrm>
          <a:prstGeom prst="rect">
            <a:avLst/>
          </a:prstGeom>
          <a:noFill/>
          <a:ln>
            <a:noFill/>
          </a:ln>
        </p:spPr>
        <p:txBody>
          <a:bodyPr spcFirstLastPara="1" wrap="square" lIns="0" tIns="0" rIns="0" bIns="0" anchor="t" anchorCtr="0">
            <a:noAutofit/>
          </a:bodyPr>
          <a:lstStyle/>
          <a:p>
            <a:pPr marL="276225" lvl="0" indent="-276225" algn="l" rtl="0">
              <a:spcBef>
                <a:spcPts val="900"/>
              </a:spcBef>
              <a:spcAft>
                <a:spcPts val="0"/>
              </a:spcAft>
              <a:buClr>
                <a:schemeClr val="dk2"/>
              </a:buClr>
              <a:buSzPts val="1400"/>
              <a:buChar char="‒"/>
            </a:pPr>
            <a:r>
              <a:rPr lang="en-GB" b="0"/>
              <a:t>There are two ways to go about implementing QSVM </a:t>
            </a:r>
            <a:endParaRPr b="0"/>
          </a:p>
          <a:p>
            <a:pPr marL="568325" lvl="2" indent="-222250" algn="l" rtl="0">
              <a:spcBef>
                <a:spcPts val="900"/>
              </a:spcBef>
              <a:spcAft>
                <a:spcPts val="0"/>
              </a:spcAft>
              <a:buSzPts val="1800"/>
              <a:buChar char="•"/>
            </a:pPr>
            <a:r>
              <a:rPr lang="en-GB"/>
              <a:t> In built Qiskit function </a:t>
            </a:r>
            <a:endParaRPr/>
          </a:p>
          <a:p>
            <a:pPr marL="568325" lvl="0" indent="0" algn="l" rtl="0">
              <a:spcBef>
                <a:spcPts val="900"/>
              </a:spcBef>
              <a:spcAft>
                <a:spcPts val="0"/>
              </a:spcAft>
              <a:buNone/>
            </a:pPr>
            <a:endParaRPr/>
          </a:p>
          <a:p>
            <a:pPr marL="276225" lvl="0" indent="-187325" algn="l" rtl="0">
              <a:spcBef>
                <a:spcPts val="900"/>
              </a:spcBef>
              <a:spcAft>
                <a:spcPts val="0"/>
              </a:spcAft>
              <a:buClr>
                <a:schemeClr val="dk2"/>
              </a:buClr>
              <a:buSzPts val="1400"/>
              <a:buFont typeface="Arial"/>
              <a:buNone/>
            </a:pPr>
            <a:endParaRPr/>
          </a:p>
        </p:txBody>
      </p:sp>
      <p:pic>
        <p:nvPicPr>
          <p:cNvPr id="687" name="Google Shape;687;gca6c4a9396_0_1047"/>
          <p:cNvPicPr preferRelativeResize="0"/>
          <p:nvPr/>
        </p:nvPicPr>
        <p:blipFill rotWithShape="1">
          <a:blip r:embed="rId3">
            <a:alphaModFix/>
          </a:blip>
          <a:srcRect r="34533"/>
          <a:stretch/>
        </p:blipFill>
        <p:spPr>
          <a:xfrm>
            <a:off x="1121575" y="3292150"/>
            <a:ext cx="3384875" cy="548700"/>
          </a:xfrm>
          <a:prstGeom prst="rect">
            <a:avLst/>
          </a:prstGeom>
          <a:noFill/>
          <a:ln>
            <a:noFill/>
          </a:ln>
          <a:effectLst>
            <a:outerShdw blurRad="57150" dist="19050" dir="5280000" algn="bl" rotWithShape="0">
              <a:srgbClr val="434343"/>
            </a:outerShdw>
            <a:reflection endPos="30000" dist="38100" dir="5400000" fadeDir="5400012" sy="-100000" algn="bl" rotWithShape="0"/>
          </a:effec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gca6c4a9396_0_1030"/>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693" name="Google Shape;693;gca6c4a9396_0_1030"/>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Support Vector Mechanism (SVM) → Implementation </a:t>
            </a:r>
            <a:endParaRPr/>
          </a:p>
        </p:txBody>
      </p:sp>
      <p:sp>
        <p:nvSpPr>
          <p:cNvPr id="694" name="Google Shape;694;gca6c4a9396_0_103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695" name="Google Shape;695;gca6c4a9396_0_1030"/>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696" name="Google Shape;696;gca6c4a9396_0_1030"/>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697" name="Google Shape;697;gca6c4a9396_0_1030"/>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698" name="Google Shape;698;gca6c4a9396_0_1030"/>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699" name="Google Shape;699;gca6c4a9396_0_1030"/>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700" name="Google Shape;700;gca6c4a9396_0_1030"/>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701" name="Google Shape;701;gca6c4a9396_0_103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702" name="Google Shape;702;gca6c4a9396_0_1030"/>
          <p:cNvSpPr txBox="1">
            <a:spLocks noGrp="1"/>
          </p:cNvSpPr>
          <p:nvPr>
            <p:ph type="body" idx="1"/>
          </p:nvPr>
        </p:nvSpPr>
        <p:spPr>
          <a:xfrm>
            <a:off x="629725" y="1410797"/>
            <a:ext cx="4017300" cy="1737900"/>
          </a:xfrm>
          <a:prstGeom prst="rect">
            <a:avLst/>
          </a:prstGeom>
          <a:noFill/>
          <a:ln>
            <a:noFill/>
          </a:ln>
        </p:spPr>
        <p:txBody>
          <a:bodyPr spcFirstLastPara="1" wrap="square" lIns="0" tIns="0" rIns="0" bIns="0" anchor="t" anchorCtr="0">
            <a:noAutofit/>
          </a:bodyPr>
          <a:lstStyle/>
          <a:p>
            <a:pPr marL="276225" lvl="0" indent="-276225" algn="l" rtl="0">
              <a:spcBef>
                <a:spcPts val="900"/>
              </a:spcBef>
              <a:spcAft>
                <a:spcPts val="0"/>
              </a:spcAft>
              <a:buClr>
                <a:schemeClr val="dk2"/>
              </a:buClr>
              <a:buSzPts val="1400"/>
              <a:buChar char="‒"/>
            </a:pPr>
            <a:r>
              <a:rPr lang="en-GB" b="0"/>
              <a:t>There are two ways to go about implementing QSVM </a:t>
            </a:r>
            <a:endParaRPr b="0"/>
          </a:p>
          <a:p>
            <a:pPr marL="568325" lvl="2" indent="-222250" algn="l" rtl="0">
              <a:spcBef>
                <a:spcPts val="900"/>
              </a:spcBef>
              <a:spcAft>
                <a:spcPts val="0"/>
              </a:spcAft>
              <a:buSzPts val="1800"/>
              <a:buChar char="•"/>
            </a:pPr>
            <a:r>
              <a:rPr lang="en-GB"/>
              <a:t> In built Qiskit function </a:t>
            </a:r>
            <a:endParaRPr/>
          </a:p>
          <a:p>
            <a:pPr marL="568325" lvl="2" indent="-222250" algn="l" rtl="0">
              <a:spcBef>
                <a:spcPts val="900"/>
              </a:spcBef>
              <a:spcAft>
                <a:spcPts val="0"/>
              </a:spcAft>
              <a:buSzPts val="1800"/>
              <a:buChar char="•"/>
            </a:pPr>
            <a:r>
              <a:rPr lang="en-GB"/>
              <a:t>Build out the quantum circuit </a:t>
            </a:r>
            <a:endParaRPr/>
          </a:p>
          <a:p>
            <a:pPr marL="276225" lvl="0" indent="-187325" algn="l" rtl="0">
              <a:spcBef>
                <a:spcPts val="900"/>
              </a:spcBef>
              <a:spcAft>
                <a:spcPts val="0"/>
              </a:spcAft>
              <a:buClr>
                <a:schemeClr val="dk2"/>
              </a:buClr>
              <a:buSzPts val="1400"/>
              <a:buFont typeface="Arial"/>
              <a:buNone/>
            </a:pPr>
            <a:endParaRPr/>
          </a:p>
        </p:txBody>
      </p:sp>
      <p:pic>
        <p:nvPicPr>
          <p:cNvPr id="703" name="Google Shape;703;gca6c4a9396_0_1030"/>
          <p:cNvPicPr preferRelativeResize="0"/>
          <p:nvPr/>
        </p:nvPicPr>
        <p:blipFill>
          <a:blip r:embed="rId3">
            <a:alphaModFix/>
          </a:blip>
          <a:stretch>
            <a:fillRect/>
          </a:stretch>
        </p:blipFill>
        <p:spPr>
          <a:xfrm>
            <a:off x="5479225" y="1213422"/>
            <a:ext cx="3276600" cy="3076575"/>
          </a:xfrm>
          <a:prstGeom prst="rect">
            <a:avLst/>
          </a:prstGeom>
          <a:noFill/>
          <a:ln>
            <a:noFill/>
          </a:ln>
        </p:spPr>
      </p:pic>
      <p:pic>
        <p:nvPicPr>
          <p:cNvPr id="704" name="Google Shape;704;gca6c4a9396_0_1030"/>
          <p:cNvPicPr preferRelativeResize="0"/>
          <p:nvPr/>
        </p:nvPicPr>
        <p:blipFill rotWithShape="1">
          <a:blip r:embed="rId4">
            <a:alphaModFix/>
          </a:blip>
          <a:srcRect r="34533"/>
          <a:stretch/>
        </p:blipFill>
        <p:spPr>
          <a:xfrm>
            <a:off x="1121575" y="3292150"/>
            <a:ext cx="3384875" cy="548700"/>
          </a:xfrm>
          <a:prstGeom prst="rect">
            <a:avLst/>
          </a:prstGeom>
          <a:noFill/>
          <a:ln>
            <a:noFill/>
          </a:ln>
          <a:effectLst>
            <a:outerShdw blurRad="57150" dist="19050" dir="5280000" algn="bl" rotWithShape="0">
              <a:srgbClr val="434343"/>
            </a:outerShdw>
            <a:reflection endPos="30000" dist="38100" dir="5400000" fadeDir="5400012" sy="-100000" algn="bl" rotWithShape="0"/>
          </a:effectLst>
        </p:spPr>
      </p:pic>
      <p:sp>
        <p:nvSpPr>
          <p:cNvPr id="705" name="Google Shape;705;gca6c4a9396_0_1030"/>
          <p:cNvSpPr txBox="1">
            <a:spLocks noGrp="1"/>
          </p:cNvSpPr>
          <p:nvPr>
            <p:ph type="body" idx="1"/>
          </p:nvPr>
        </p:nvSpPr>
        <p:spPr>
          <a:xfrm>
            <a:off x="6203725" y="4290000"/>
            <a:ext cx="2552100" cy="3642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[2] </a:t>
            </a:r>
            <a:r>
              <a:rPr lang="en-GB" sz="600" b="0">
                <a:highlight>
                  <a:srgbClr val="FFFFFF"/>
                </a:highlight>
                <a:latin typeface="Helvetica Neue"/>
                <a:ea typeface="Helvetica Neue"/>
                <a:cs typeface="Helvetica Neue"/>
                <a:sym typeface="Helvetica Neue"/>
              </a:rPr>
              <a:t>P.A McRae , M. Hilkea M (Dec 2020)</a:t>
            </a:r>
            <a:r>
              <a:rPr lang="en-GB" sz="600" b="0">
                <a:highlight>
                  <a:srgbClr val="E4E8EE"/>
                </a:highlight>
                <a:latin typeface="Arial"/>
                <a:ea typeface="Arial"/>
                <a:cs typeface="Arial"/>
                <a:sym typeface="Arial"/>
              </a:rPr>
              <a:t> </a:t>
            </a:r>
            <a:endParaRPr sz="600" b="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gca6c4a9396_0_812"/>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Introduction </a:t>
            </a:r>
            <a:endParaRPr/>
          </a:p>
        </p:txBody>
      </p:sp>
      <p:sp>
        <p:nvSpPr>
          <p:cNvPr id="103" name="Google Shape;103;gca6c4a9396_0_812"/>
          <p:cNvSpPr txBox="1">
            <a:spLocks noGrp="1"/>
          </p:cNvSpPr>
          <p:nvPr>
            <p:ph type="body" idx="1"/>
          </p:nvPr>
        </p:nvSpPr>
        <p:spPr>
          <a:xfrm>
            <a:off x="372575" y="168360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a:t>👍</a:t>
            </a:r>
            <a:endParaRPr sz="3400"/>
          </a:p>
        </p:txBody>
      </p:sp>
      <p:sp>
        <p:nvSpPr>
          <p:cNvPr id="104" name="Google Shape;104;gca6c4a9396_0_812"/>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Why ❓❓</a:t>
            </a:r>
            <a:endParaRPr/>
          </a:p>
        </p:txBody>
      </p:sp>
      <p:sp>
        <p:nvSpPr>
          <p:cNvPr id="105" name="Google Shape;105;gca6c4a9396_0_812"/>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06" name="Google Shape;106;gca6c4a9396_0_812"/>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07" name="Google Shape;107;gca6c4a9396_0_812"/>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08" name="Google Shape;108;gca6c4a9396_0_812"/>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09" name="Google Shape;109;gca6c4a9396_0_812"/>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10" name="Google Shape;110;gca6c4a9396_0_812"/>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11" name="Google Shape;111;gca6c4a9396_0_812"/>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12" name="Google Shape;112;gca6c4a9396_0_812"/>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13" name="Google Shape;113;gca6c4a9396_0_812"/>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14" name="Google Shape;114;gca6c4a9396_0_812"/>
          <p:cNvSpPr txBox="1"/>
          <p:nvPr/>
        </p:nvSpPr>
        <p:spPr>
          <a:xfrm>
            <a:off x="4479500" y="1722275"/>
            <a:ext cx="700200" cy="692700"/>
          </a:xfrm>
          <a:prstGeom prst="rect">
            <a:avLst/>
          </a:prstGeom>
          <a:noFill/>
          <a:ln>
            <a:noFill/>
          </a:ln>
        </p:spPr>
        <p:txBody>
          <a:bodyPr spcFirstLastPara="1" wrap="square" lIns="91425" tIns="91425" rIns="91425" bIns="91425" anchor="t" anchorCtr="0">
            <a:spAutoFit/>
          </a:bodyPr>
          <a:lstStyle/>
          <a:p>
            <a:pPr marL="0" lvl="0" indent="0" algn="l" rtl="0">
              <a:spcBef>
                <a:spcPts val="1134"/>
              </a:spcBef>
              <a:spcAft>
                <a:spcPts val="0"/>
              </a:spcAft>
              <a:buNone/>
            </a:pPr>
            <a:r>
              <a:rPr lang="en-GB" sz="3300" b="1">
                <a:solidFill>
                  <a:schemeClr val="dk1"/>
                </a:solidFill>
                <a:latin typeface="Calibri"/>
                <a:ea typeface="Calibri"/>
                <a:cs typeface="Calibri"/>
                <a:sym typeface="Calibri"/>
              </a:rPr>
              <a:t>👎</a:t>
            </a:r>
            <a:endParaRPr sz="3300">
              <a:latin typeface="Calibri"/>
              <a:ea typeface="Calibri"/>
              <a:cs typeface="Calibri"/>
              <a:sym typeface="Calibri"/>
            </a:endParaRPr>
          </a:p>
        </p:txBody>
      </p:sp>
      <p:pic>
        <p:nvPicPr>
          <p:cNvPr id="115" name="Google Shape;115;gca6c4a9396_0_812"/>
          <p:cNvPicPr preferRelativeResize="0"/>
          <p:nvPr/>
        </p:nvPicPr>
        <p:blipFill>
          <a:blip r:embed="rId3">
            <a:alphaModFix/>
          </a:blip>
          <a:stretch>
            <a:fillRect/>
          </a:stretch>
        </p:blipFill>
        <p:spPr>
          <a:xfrm>
            <a:off x="5759950" y="1585947"/>
            <a:ext cx="2305050" cy="2381250"/>
          </a:xfrm>
          <a:prstGeom prst="rect">
            <a:avLst/>
          </a:prstGeom>
          <a:noFill/>
          <a:ln>
            <a:noFill/>
          </a:ln>
        </p:spPr>
      </p:pic>
      <p:pic>
        <p:nvPicPr>
          <p:cNvPr id="116" name="Google Shape;116;gca6c4a9396_0_812"/>
          <p:cNvPicPr preferRelativeResize="0"/>
          <p:nvPr/>
        </p:nvPicPr>
        <p:blipFill rotWithShape="1">
          <a:blip r:embed="rId4">
            <a:alphaModFix/>
          </a:blip>
          <a:srcRect r="5365"/>
          <a:stretch/>
        </p:blipFill>
        <p:spPr>
          <a:xfrm>
            <a:off x="965575" y="1683600"/>
            <a:ext cx="2991975" cy="2675864"/>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Google Shape;710;gca243c3731_0_227"/>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711" name="Google Shape;711;gca243c3731_0_227"/>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Support Vector Mechanism (SVM) → Implementation </a:t>
            </a:r>
            <a:endParaRPr/>
          </a:p>
        </p:txBody>
      </p:sp>
      <p:sp>
        <p:nvSpPr>
          <p:cNvPr id="712" name="Google Shape;712;gca243c3731_0_227"/>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713" name="Google Shape;713;gca243c3731_0_227"/>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714" name="Google Shape;714;gca243c3731_0_227"/>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715" name="Google Shape;715;gca243c3731_0_227"/>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716" name="Google Shape;716;gca243c3731_0_227"/>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717" name="Google Shape;717;gca243c3731_0_227"/>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718" name="Google Shape;718;gca243c3731_0_227"/>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719" name="Google Shape;719;gca243c3731_0_227"/>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720" name="Google Shape;720;gca243c3731_0_227"/>
          <p:cNvPicPr preferRelativeResize="0"/>
          <p:nvPr/>
        </p:nvPicPr>
        <p:blipFill rotWithShape="1">
          <a:blip r:embed="rId3">
            <a:alphaModFix/>
          </a:blip>
          <a:srcRect r="34533"/>
          <a:stretch/>
        </p:blipFill>
        <p:spPr>
          <a:xfrm>
            <a:off x="1928532" y="2023650"/>
            <a:ext cx="5286925" cy="857025"/>
          </a:xfrm>
          <a:prstGeom prst="rect">
            <a:avLst/>
          </a:prstGeom>
          <a:noFill/>
          <a:ln>
            <a:noFill/>
          </a:ln>
          <a:effectLst>
            <a:outerShdw blurRad="57150" dist="19050" dir="5280000" algn="bl" rotWithShape="0">
              <a:srgbClr val="434343"/>
            </a:outerShdw>
            <a:reflection endPos="30000" dist="38100" dir="5400000" fadeDir="5400012" sy="-100000" algn="bl" rotWithShape="0"/>
          </a:effec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gca243c3731_0_243"/>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726" name="Google Shape;726;gca243c3731_0_24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Support Vector Mechanism (SVM) → Implementation </a:t>
            </a:r>
            <a:endParaRPr/>
          </a:p>
        </p:txBody>
      </p:sp>
      <p:sp>
        <p:nvSpPr>
          <p:cNvPr id="727" name="Google Shape;727;gca243c3731_0_243"/>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728" name="Google Shape;728;gca243c3731_0_243"/>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729" name="Google Shape;729;gca243c3731_0_243"/>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730" name="Google Shape;730;gca243c3731_0_243"/>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731" name="Google Shape;731;gca243c3731_0_243"/>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732" name="Google Shape;732;gca243c3731_0_24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733" name="Google Shape;733;gca243c3731_0_24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734" name="Google Shape;734;gca243c3731_0_24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735" name="Google Shape;735;gca243c3731_0_243"/>
          <p:cNvPicPr preferRelativeResize="0"/>
          <p:nvPr/>
        </p:nvPicPr>
        <p:blipFill rotWithShape="1">
          <a:blip r:embed="rId3">
            <a:alphaModFix/>
          </a:blip>
          <a:srcRect/>
          <a:stretch/>
        </p:blipFill>
        <p:spPr>
          <a:xfrm>
            <a:off x="2327062" y="1130825"/>
            <a:ext cx="4489875" cy="3684075"/>
          </a:xfrm>
          <a:prstGeom prst="rect">
            <a:avLst/>
          </a:prstGeom>
          <a:noFill/>
          <a:ln>
            <a:noFill/>
          </a:ln>
        </p:spPr>
      </p:pic>
      <p:sp>
        <p:nvSpPr>
          <p:cNvPr id="736" name="Google Shape;736;gca243c3731_0_243"/>
          <p:cNvSpPr txBox="1">
            <a:spLocks noGrp="1"/>
          </p:cNvSpPr>
          <p:nvPr>
            <p:ph type="body" idx="1"/>
          </p:nvPr>
        </p:nvSpPr>
        <p:spPr>
          <a:xfrm>
            <a:off x="6736750" y="4591100"/>
            <a:ext cx="2271900" cy="2238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500" b="0"/>
              <a:t>[2] </a:t>
            </a:r>
            <a:r>
              <a:rPr lang="en-GB" sz="500" b="0">
                <a:highlight>
                  <a:srgbClr val="FFFFFF"/>
                </a:highlight>
                <a:latin typeface="Helvetica Neue"/>
                <a:ea typeface="Helvetica Neue"/>
                <a:cs typeface="Helvetica Neue"/>
                <a:sym typeface="Helvetica Neue"/>
              </a:rPr>
              <a:t>P.A McRae , M. Hilkea M (Dec 2020)</a:t>
            </a:r>
            <a:r>
              <a:rPr lang="en-GB" sz="500" b="0">
                <a:highlight>
                  <a:srgbClr val="E4E8EE"/>
                </a:highlight>
                <a:latin typeface="Arial"/>
                <a:ea typeface="Arial"/>
                <a:cs typeface="Arial"/>
                <a:sym typeface="Arial"/>
              </a:rPr>
              <a:t> </a:t>
            </a:r>
            <a:endParaRPr sz="500" b="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gca243c3731_0_196"/>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742" name="Google Shape;742;gca243c3731_0_196"/>
          <p:cNvSpPr txBox="1">
            <a:spLocks noGrp="1"/>
          </p:cNvSpPr>
          <p:nvPr>
            <p:ph type="body" idx="1"/>
          </p:nvPr>
        </p:nvSpPr>
        <p:spPr>
          <a:xfrm>
            <a:off x="1557450" y="1475575"/>
            <a:ext cx="5694600" cy="29382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endParaRPr/>
          </a:p>
          <a:p>
            <a:pPr marL="317500" lvl="1" indent="-330200" algn="l" rtl="0">
              <a:lnSpc>
                <a:spcPct val="115000"/>
              </a:lnSpc>
              <a:spcBef>
                <a:spcPts val="600"/>
              </a:spcBef>
              <a:spcAft>
                <a:spcPts val="0"/>
              </a:spcAft>
              <a:buSzPts val="2000"/>
              <a:buFont typeface="Calibri"/>
              <a:buChar char="–"/>
            </a:pPr>
            <a:r>
              <a:rPr lang="en-GB">
                <a:solidFill>
                  <a:srgbClr val="212121"/>
                </a:solidFill>
              </a:rPr>
              <a:t>While QSVM, has been shown to minimize the loss</a:t>
            </a:r>
            <a:endParaRPr/>
          </a:p>
          <a:p>
            <a:pPr marL="317500" lvl="1" indent="-330200" algn="l" rtl="0">
              <a:spcBef>
                <a:spcPts val="1134"/>
              </a:spcBef>
              <a:spcAft>
                <a:spcPts val="0"/>
              </a:spcAft>
              <a:buSzPts val="2000"/>
              <a:buFont typeface="Calibri"/>
              <a:buChar char="–"/>
            </a:pPr>
            <a:r>
              <a:rPr lang="en-GB">
                <a:solidFill>
                  <a:srgbClr val="212121"/>
                </a:solidFill>
              </a:rPr>
              <a:t>Apart from finding the quantum Kernel the QSVM algorithm does only classical optimization. </a:t>
            </a:r>
            <a:endParaRPr>
              <a:solidFill>
                <a:srgbClr val="212121"/>
              </a:solidFill>
            </a:endParaRPr>
          </a:p>
          <a:p>
            <a:pPr marL="317500" lvl="1" indent="-330200" algn="l" rtl="0">
              <a:spcBef>
                <a:spcPts val="1134"/>
              </a:spcBef>
              <a:spcAft>
                <a:spcPts val="0"/>
              </a:spcAft>
              <a:buSzPts val="2000"/>
              <a:buFont typeface="Calibri"/>
              <a:buChar char="–"/>
            </a:pPr>
            <a:r>
              <a:rPr lang="en-GB">
                <a:solidFill>
                  <a:srgbClr val="212121"/>
                </a:solidFill>
              </a:rPr>
              <a:t>In the end there is no difference to the classical SVM, except that the Kernels are coming from a quantum distribution.</a:t>
            </a:r>
            <a:endParaRPr>
              <a:solidFill>
                <a:srgbClr val="212121"/>
              </a:solidFill>
            </a:endParaRPr>
          </a:p>
          <a:p>
            <a:pPr marL="317500" lvl="0" indent="0" algn="l" rtl="0">
              <a:lnSpc>
                <a:spcPct val="115000"/>
              </a:lnSpc>
              <a:spcBef>
                <a:spcPts val="600"/>
              </a:spcBef>
              <a:spcAft>
                <a:spcPts val="0"/>
              </a:spcAft>
              <a:buNone/>
            </a:pPr>
            <a:endParaRPr sz="1200">
              <a:solidFill>
                <a:srgbClr val="212121"/>
              </a:solidFill>
              <a:highlight>
                <a:srgbClr val="FFFFFF"/>
              </a:highlight>
              <a:latin typeface="Roboto"/>
              <a:ea typeface="Roboto"/>
              <a:cs typeface="Roboto"/>
              <a:sym typeface="Roboto"/>
            </a:endParaRPr>
          </a:p>
          <a:p>
            <a:pPr marL="0" lvl="0" indent="0" algn="l" rtl="0">
              <a:spcBef>
                <a:spcPts val="1417"/>
              </a:spcBef>
              <a:spcAft>
                <a:spcPts val="0"/>
              </a:spcAft>
              <a:buNone/>
            </a:pPr>
            <a:endParaRPr/>
          </a:p>
          <a:p>
            <a:pPr marL="317500" lvl="0" indent="0" algn="l" rtl="0">
              <a:spcBef>
                <a:spcPts val="1134"/>
              </a:spcBef>
              <a:spcAft>
                <a:spcPts val="0"/>
              </a:spcAft>
              <a:buNone/>
            </a:pPr>
            <a:endParaRPr b="0"/>
          </a:p>
          <a:p>
            <a:pPr marL="0" lvl="0" indent="0" algn="l" rtl="0">
              <a:spcBef>
                <a:spcPts val="1134"/>
              </a:spcBef>
              <a:spcAft>
                <a:spcPts val="0"/>
              </a:spcAft>
              <a:buNone/>
            </a:pPr>
            <a:endParaRPr/>
          </a:p>
        </p:txBody>
      </p:sp>
      <p:sp>
        <p:nvSpPr>
          <p:cNvPr id="743" name="Google Shape;743;gca243c3731_0_196"/>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Support Vector Mechanism (SVM) </a:t>
            </a:r>
            <a:endParaRPr/>
          </a:p>
        </p:txBody>
      </p:sp>
      <p:sp>
        <p:nvSpPr>
          <p:cNvPr id="744" name="Google Shape;744;gca243c3731_0_196"/>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745" name="Google Shape;745;gca243c3731_0_196"/>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746" name="Google Shape;746;gca243c3731_0_196"/>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747" name="Google Shape;747;gca243c3731_0_196"/>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748" name="Google Shape;748;gca243c3731_0_196"/>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749" name="Google Shape;749;gca243c3731_0_196"/>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750" name="Google Shape;750;gca243c3731_0_196"/>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751" name="Google Shape;751;gca243c3731_0_196"/>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gca6c4a9396_0_424"/>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757" name="Google Shape;757;gca6c4a9396_0_424"/>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Grover's Quantum Search Algorithm </a:t>
            </a:r>
            <a:endParaRPr/>
          </a:p>
        </p:txBody>
      </p:sp>
      <p:sp>
        <p:nvSpPr>
          <p:cNvPr id="758" name="Google Shape;758;gca6c4a9396_0_424"/>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759" name="Google Shape;759;gca6c4a9396_0_424"/>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760" name="Google Shape;760;gca6c4a9396_0_424"/>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761" name="Google Shape;761;gca6c4a9396_0_424"/>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762" name="Google Shape;762;gca6c4a9396_0_424"/>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763" name="Google Shape;763;gca6c4a9396_0_424"/>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764" name="Google Shape;764;gca6c4a9396_0_424"/>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765" name="Google Shape;765;gca6c4a9396_0_424"/>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gca6c4a9396_0_1065"/>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771" name="Google Shape;771;gca6c4a9396_0_1065"/>
          <p:cNvSpPr txBox="1">
            <a:spLocks noGrp="1"/>
          </p:cNvSpPr>
          <p:nvPr>
            <p:ph type="body" idx="1"/>
          </p:nvPr>
        </p:nvSpPr>
        <p:spPr>
          <a:xfrm>
            <a:off x="1334350" y="1046675"/>
            <a:ext cx="5826600" cy="38478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endParaRPr/>
          </a:p>
          <a:p>
            <a:pPr marL="317500" lvl="1" indent="-330200" algn="l" rtl="0">
              <a:lnSpc>
                <a:spcPct val="115000"/>
              </a:lnSpc>
              <a:spcBef>
                <a:spcPts val="600"/>
              </a:spcBef>
              <a:spcAft>
                <a:spcPts val="0"/>
              </a:spcAft>
              <a:buSzPts val="2000"/>
              <a:buFont typeface="Calibri"/>
              <a:buChar char="–"/>
            </a:pPr>
            <a:r>
              <a:rPr lang="en-GB"/>
              <a:t>Classically, searching an unsorted database requires a linear search, which is </a:t>
            </a:r>
            <a:r>
              <a:rPr lang="en-GB" i="1"/>
              <a:t>O(N)</a:t>
            </a:r>
            <a:r>
              <a:rPr lang="en-GB"/>
              <a:t> in time. Grover's algorithm, which takes </a:t>
            </a:r>
            <a:r>
              <a:rPr lang="en-GB" i="1"/>
              <a:t>O(N1/2)</a:t>
            </a:r>
            <a:r>
              <a:rPr lang="en-GB"/>
              <a:t> time, is the fastest possible quantum algorithm for searching an unsorted database. </a:t>
            </a:r>
            <a:endParaRPr/>
          </a:p>
          <a:p>
            <a:pPr marL="317500" lvl="0" indent="0" algn="l" rtl="0">
              <a:lnSpc>
                <a:spcPct val="115000"/>
              </a:lnSpc>
              <a:spcBef>
                <a:spcPts val="600"/>
              </a:spcBef>
              <a:spcAft>
                <a:spcPts val="0"/>
              </a:spcAft>
              <a:buNone/>
            </a:pPr>
            <a:endParaRPr/>
          </a:p>
          <a:p>
            <a:pPr marL="317500" lvl="1" indent="-330200" algn="l" rtl="0">
              <a:lnSpc>
                <a:spcPct val="115000"/>
              </a:lnSpc>
              <a:spcBef>
                <a:spcPts val="600"/>
              </a:spcBef>
              <a:spcAft>
                <a:spcPts val="0"/>
              </a:spcAft>
              <a:buSzPts val="2000"/>
              <a:buFont typeface="Calibri"/>
              <a:buChar char="–"/>
            </a:pPr>
            <a:r>
              <a:rPr lang="en-GB"/>
              <a:t>It provides "only" a quadratic speedup, unlike other quantum algorithms, which can provide exponential speedup over their classical counterparts. </a:t>
            </a:r>
            <a:endParaRPr/>
          </a:p>
          <a:p>
            <a:pPr marL="317500" lvl="0" indent="0" algn="l" rtl="0">
              <a:lnSpc>
                <a:spcPct val="115000"/>
              </a:lnSpc>
              <a:spcBef>
                <a:spcPts val="600"/>
              </a:spcBef>
              <a:spcAft>
                <a:spcPts val="0"/>
              </a:spcAft>
              <a:buNone/>
            </a:pPr>
            <a:endParaRPr/>
          </a:p>
          <a:p>
            <a:pPr marL="317500" lvl="0" indent="0" algn="l" rtl="0">
              <a:lnSpc>
                <a:spcPct val="115000"/>
              </a:lnSpc>
              <a:spcBef>
                <a:spcPts val="600"/>
              </a:spcBef>
              <a:spcAft>
                <a:spcPts val="0"/>
              </a:spcAft>
              <a:buNone/>
            </a:pPr>
            <a:endParaRPr>
              <a:solidFill>
                <a:srgbClr val="212121"/>
              </a:solidFill>
            </a:endParaRPr>
          </a:p>
          <a:p>
            <a:pPr marL="317500" lvl="0" indent="0" algn="l" rtl="0">
              <a:lnSpc>
                <a:spcPct val="115000"/>
              </a:lnSpc>
              <a:spcBef>
                <a:spcPts val="600"/>
              </a:spcBef>
              <a:spcAft>
                <a:spcPts val="0"/>
              </a:spcAft>
              <a:buNone/>
            </a:pPr>
            <a:endParaRPr sz="1200">
              <a:solidFill>
                <a:srgbClr val="212121"/>
              </a:solidFill>
              <a:highlight>
                <a:srgbClr val="FFFFFF"/>
              </a:highlight>
              <a:latin typeface="Roboto"/>
              <a:ea typeface="Roboto"/>
              <a:cs typeface="Roboto"/>
              <a:sym typeface="Roboto"/>
            </a:endParaRPr>
          </a:p>
          <a:p>
            <a:pPr marL="0" lvl="0" indent="0" algn="l" rtl="0">
              <a:spcBef>
                <a:spcPts val="1417"/>
              </a:spcBef>
              <a:spcAft>
                <a:spcPts val="0"/>
              </a:spcAft>
              <a:buNone/>
            </a:pPr>
            <a:endParaRPr/>
          </a:p>
          <a:p>
            <a:pPr marL="317500" lvl="0" indent="0" algn="l" rtl="0">
              <a:spcBef>
                <a:spcPts val="1134"/>
              </a:spcBef>
              <a:spcAft>
                <a:spcPts val="0"/>
              </a:spcAft>
              <a:buNone/>
            </a:pPr>
            <a:endParaRPr b="0"/>
          </a:p>
          <a:p>
            <a:pPr marL="0" lvl="0" indent="0" algn="l" rtl="0">
              <a:spcBef>
                <a:spcPts val="1134"/>
              </a:spcBef>
              <a:spcAft>
                <a:spcPts val="0"/>
              </a:spcAft>
              <a:buNone/>
            </a:pPr>
            <a:endParaRPr/>
          </a:p>
        </p:txBody>
      </p:sp>
      <p:sp>
        <p:nvSpPr>
          <p:cNvPr id="772" name="Google Shape;772;gca6c4a9396_0_1065"/>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Grover's Quantum Search Algorithm → What it is </a:t>
            </a:r>
            <a:endParaRPr/>
          </a:p>
        </p:txBody>
      </p:sp>
      <p:sp>
        <p:nvSpPr>
          <p:cNvPr id="773" name="Google Shape;773;gca6c4a9396_0_1065"/>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774" name="Google Shape;774;gca6c4a9396_0_1065"/>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775" name="Google Shape;775;gca6c4a9396_0_1065"/>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776" name="Google Shape;776;gca6c4a9396_0_1065"/>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777" name="Google Shape;777;gca6c4a9396_0_1065"/>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778" name="Google Shape;778;gca6c4a9396_0_1065"/>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779" name="Google Shape;779;gca6c4a9396_0_1065"/>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780" name="Google Shape;780;gca6c4a9396_0_1065"/>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gca243c3731_0_281"/>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786" name="Google Shape;786;gca243c3731_0_281"/>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Grover's Quantum Search  Algorithm  → Implementation </a:t>
            </a:r>
            <a:endParaRPr/>
          </a:p>
        </p:txBody>
      </p:sp>
      <p:sp>
        <p:nvSpPr>
          <p:cNvPr id="787" name="Google Shape;787;gca243c3731_0_281"/>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788" name="Google Shape;788;gca243c3731_0_281"/>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789" name="Google Shape;789;gca243c3731_0_281"/>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790" name="Google Shape;790;gca243c3731_0_281"/>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791" name="Google Shape;791;gca243c3731_0_281"/>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792" name="Google Shape;792;gca243c3731_0_281"/>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793" name="Google Shape;793;gca243c3731_0_281"/>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794" name="Google Shape;794;gca243c3731_0_281"/>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98"/>
        <p:cNvGrpSpPr/>
        <p:nvPr/>
      </p:nvGrpSpPr>
      <p:grpSpPr>
        <a:xfrm>
          <a:off x="0" y="0"/>
          <a:ext cx="0" cy="0"/>
          <a:chOff x="0" y="0"/>
          <a:chExt cx="0" cy="0"/>
        </a:xfrm>
      </p:grpSpPr>
      <p:sp>
        <p:nvSpPr>
          <p:cNvPr id="799" name="Google Shape;799;gca6c4a9396_0_1079"/>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800" name="Google Shape;800;gca6c4a9396_0_1079"/>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Grover's Quantum Search  Algorithm  → Implementation </a:t>
            </a:r>
            <a:endParaRPr/>
          </a:p>
        </p:txBody>
      </p:sp>
      <p:sp>
        <p:nvSpPr>
          <p:cNvPr id="801" name="Google Shape;801;gca6c4a9396_0_1079"/>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802" name="Google Shape;802;gca6c4a9396_0_1079"/>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803" name="Google Shape;803;gca6c4a9396_0_1079"/>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804" name="Google Shape;804;gca6c4a9396_0_1079"/>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805" name="Google Shape;805;gca6c4a9396_0_1079"/>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806" name="Google Shape;806;gca6c4a9396_0_1079"/>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807" name="Google Shape;807;gca6c4a9396_0_1079"/>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808" name="Google Shape;808;gca6c4a9396_0_1079"/>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809" name="Google Shape;809;gca6c4a9396_0_1079"/>
          <p:cNvSpPr txBox="1">
            <a:spLocks noGrp="1"/>
          </p:cNvSpPr>
          <p:nvPr>
            <p:ph type="body" idx="1"/>
          </p:nvPr>
        </p:nvSpPr>
        <p:spPr>
          <a:xfrm>
            <a:off x="397350" y="1410797"/>
            <a:ext cx="4017300" cy="1737900"/>
          </a:xfrm>
          <a:prstGeom prst="rect">
            <a:avLst/>
          </a:prstGeom>
          <a:noFill/>
          <a:ln>
            <a:noFill/>
          </a:ln>
        </p:spPr>
        <p:txBody>
          <a:bodyPr spcFirstLastPara="1" wrap="square" lIns="0" tIns="0" rIns="0" bIns="0" anchor="t" anchorCtr="0">
            <a:noAutofit/>
          </a:bodyPr>
          <a:lstStyle/>
          <a:p>
            <a:pPr marL="276225" lvl="0" indent="-276225" algn="l" rtl="0">
              <a:spcBef>
                <a:spcPts val="900"/>
              </a:spcBef>
              <a:spcAft>
                <a:spcPts val="0"/>
              </a:spcAft>
              <a:buClr>
                <a:schemeClr val="dk2"/>
              </a:buClr>
              <a:buSzPts val="1400"/>
              <a:buChar char="‒"/>
            </a:pPr>
            <a:r>
              <a:rPr lang="en-GB" b="0"/>
              <a:t>There are two ways to go about implementing QSVM </a:t>
            </a:r>
            <a:endParaRPr b="0"/>
          </a:p>
          <a:p>
            <a:pPr marL="568325" lvl="2" indent="-222250" algn="l" rtl="0">
              <a:spcBef>
                <a:spcPts val="900"/>
              </a:spcBef>
              <a:spcAft>
                <a:spcPts val="0"/>
              </a:spcAft>
              <a:buSzPts val="1800"/>
              <a:buChar char="•"/>
            </a:pPr>
            <a:r>
              <a:rPr lang="en-GB"/>
              <a:t> In built Qiskit function </a:t>
            </a:r>
            <a:endParaRPr/>
          </a:p>
          <a:p>
            <a:pPr marL="568325" lvl="0" indent="0" algn="l" rtl="0">
              <a:spcBef>
                <a:spcPts val="900"/>
              </a:spcBef>
              <a:spcAft>
                <a:spcPts val="0"/>
              </a:spcAft>
              <a:buNone/>
            </a:pPr>
            <a:endParaRPr/>
          </a:p>
          <a:p>
            <a:pPr marL="276225" lvl="0" indent="-187325" algn="l" rtl="0">
              <a:spcBef>
                <a:spcPts val="900"/>
              </a:spcBef>
              <a:spcAft>
                <a:spcPts val="0"/>
              </a:spcAft>
              <a:buClr>
                <a:schemeClr val="dk2"/>
              </a:buClr>
              <a:buSzPts val="1400"/>
              <a:buFont typeface="Arial"/>
              <a:buNone/>
            </a:pPr>
            <a:endParaRPr/>
          </a:p>
        </p:txBody>
      </p:sp>
      <p:pic>
        <p:nvPicPr>
          <p:cNvPr id="810" name="Google Shape;810;gca6c4a9396_0_1079"/>
          <p:cNvPicPr preferRelativeResize="0"/>
          <p:nvPr/>
        </p:nvPicPr>
        <p:blipFill>
          <a:blip r:embed="rId3">
            <a:alphaModFix/>
          </a:blip>
          <a:stretch>
            <a:fillRect/>
          </a:stretch>
        </p:blipFill>
        <p:spPr>
          <a:xfrm>
            <a:off x="482975" y="3310222"/>
            <a:ext cx="3581400" cy="209550"/>
          </a:xfrm>
          <a:prstGeom prst="rect">
            <a:avLst/>
          </a:prstGeom>
          <a:noFill/>
          <a:ln>
            <a:noFill/>
          </a:ln>
        </p:spPr>
      </p:pic>
      <p:pic>
        <p:nvPicPr>
          <p:cNvPr id="811" name="Google Shape;811;gca6c4a9396_0_1079"/>
          <p:cNvPicPr preferRelativeResize="0"/>
          <p:nvPr/>
        </p:nvPicPr>
        <p:blipFill rotWithShape="1">
          <a:blip r:embed="rId4">
            <a:alphaModFix/>
          </a:blip>
          <a:srcRect l="11605" r="18776"/>
          <a:stretch/>
        </p:blipFill>
        <p:spPr>
          <a:xfrm>
            <a:off x="482975" y="3561700"/>
            <a:ext cx="3846050" cy="4286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816" name="Google Shape;816;gca6c4a9396_0_1097"/>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817" name="Google Shape;817;gca6c4a9396_0_1097"/>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Grover's Quantum Search  Algorithm  → Implementation </a:t>
            </a:r>
            <a:endParaRPr/>
          </a:p>
        </p:txBody>
      </p:sp>
      <p:sp>
        <p:nvSpPr>
          <p:cNvPr id="818" name="Google Shape;818;gca6c4a9396_0_1097"/>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819" name="Google Shape;819;gca6c4a9396_0_1097"/>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820" name="Google Shape;820;gca6c4a9396_0_1097"/>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821" name="Google Shape;821;gca6c4a9396_0_1097"/>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822" name="Google Shape;822;gca6c4a9396_0_1097"/>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823" name="Google Shape;823;gca6c4a9396_0_1097"/>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824" name="Google Shape;824;gca6c4a9396_0_1097"/>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825" name="Google Shape;825;gca6c4a9396_0_1097"/>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826" name="Google Shape;826;gca6c4a9396_0_1097"/>
          <p:cNvSpPr txBox="1">
            <a:spLocks noGrp="1"/>
          </p:cNvSpPr>
          <p:nvPr>
            <p:ph type="body" idx="1"/>
          </p:nvPr>
        </p:nvSpPr>
        <p:spPr>
          <a:xfrm>
            <a:off x="397350" y="1410797"/>
            <a:ext cx="4017300" cy="1737900"/>
          </a:xfrm>
          <a:prstGeom prst="rect">
            <a:avLst/>
          </a:prstGeom>
          <a:noFill/>
          <a:ln>
            <a:noFill/>
          </a:ln>
        </p:spPr>
        <p:txBody>
          <a:bodyPr spcFirstLastPara="1" wrap="square" lIns="0" tIns="0" rIns="0" bIns="0" anchor="t" anchorCtr="0">
            <a:noAutofit/>
          </a:bodyPr>
          <a:lstStyle/>
          <a:p>
            <a:pPr marL="276225" lvl="0" indent="-276225" algn="l" rtl="0">
              <a:spcBef>
                <a:spcPts val="900"/>
              </a:spcBef>
              <a:spcAft>
                <a:spcPts val="0"/>
              </a:spcAft>
              <a:buClr>
                <a:schemeClr val="dk2"/>
              </a:buClr>
              <a:buSzPts val="1400"/>
              <a:buChar char="‒"/>
            </a:pPr>
            <a:r>
              <a:rPr lang="en-GB" b="0"/>
              <a:t>There are two ways to go about implementing QSVM </a:t>
            </a:r>
            <a:endParaRPr b="0"/>
          </a:p>
          <a:p>
            <a:pPr marL="568325" lvl="2" indent="-222250" algn="l" rtl="0">
              <a:spcBef>
                <a:spcPts val="900"/>
              </a:spcBef>
              <a:spcAft>
                <a:spcPts val="0"/>
              </a:spcAft>
              <a:buSzPts val="1800"/>
              <a:buChar char="•"/>
            </a:pPr>
            <a:r>
              <a:rPr lang="en-GB"/>
              <a:t> In built Qiskit function </a:t>
            </a:r>
            <a:endParaRPr/>
          </a:p>
          <a:p>
            <a:pPr marL="568325" lvl="2" indent="-222250" algn="l" rtl="0">
              <a:spcBef>
                <a:spcPts val="900"/>
              </a:spcBef>
              <a:spcAft>
                <a:spcPts val="0"/>
              </a:spcAft>
              <a:buSzPts val="1800"/>
              <a:buChar char="•"/>
            </a:pPr>
            <a:r>
              <a:rPr lang="en-GB"/>
              <a:t>Build out the quantum circuit </a:t>
            </a:r>
            <a:endParaRPr/>
          </a:p>
          <a:p>
            <a:pPr marL="276225" lvl="0" indent="-187325" algn="l" rtl="0">
              <a:spcBef>
                <a:spcPts val="900"/>
              </a:spcBef>
              <a:spcAft>
                <a:spcPts val="0"/>
              </a:spcAft>
              <a:buClr>
                <a:schemeClr val="dk2"/>
              </a:buClr>
              <a:buSzPts val="1400"/>
              <a:buFont typeface="Arial"/>
              <a:buNone/>
            </a:pPr>
            <a:endParaRPr/>
          </a:p>
        </p:txBody>
      </p:sp>
      <p:sp>
        <p:nvSpPr>
          <p:cNvPr id="827" name="Google Shape;827;gca6c4a9396_0_1097"/>
          <p:cNvSpPr txBox="1">
            <a:spLocks noGrp="1"/>
          </p:cNvSpPr>
          <p:nvPr>
            <p:ph type="body" idx="1"/>
          </p:nvPr>
        </p:nvSpPr>
        <p:spPr>
          <a:xfrm>
            <a:off x="6203725" y="4290000"/>
            <a:ext cx="2552100" cy="3642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[2] </a:t>
            </a:r>
            <a:r>
              <a:rPr lang="en-GB" sz="600" b="0">
                <a:highlight>
                  <a:srgbClr val="FFFFFF"/>
                </a:highlight>
                <a:latin typeface="Helvetica Neue"/>
                <a:ea typeface="Helvetica Neue"/>
                <a:cs typeface="Helvetica Neue"/>
                <a:sym typeface="Helvetica Neue"/>
              </a:rPr>
              <a:t>P.A McRae , M. Hilkea M (Dec 2020)</a:t>
            </a:r>
            <a:r>
              <a:rPr lang="en-GB" sz="600" b="0">
                <a:highlight>
                  <a:srgbClr val="E4E8EE"/>
                </a:highlight>
                <a:latin typeface="Arial"/>
                <a:ea typeface="Arial"/>
                <a:cs typeface="Arial"/>
                <a:sym typeface="Arial"/>
              </a:rPr>
              <a:t> </a:t>
            </a:r>
            <a:endParaRPr sz="600" b="0"/>
          </a:p>
        </p:txBody>
      </p:sp>
      <p:pic>
        <p:nvPicPr>
          <p:cNvPr id="828" name="Google Shape;828;gca6c4a9396_0_1097"/>
          <p:cNvPicPr preferRelativeResize="0"/>
          <p:nvPr/>
        </p:nvPicPr>
        <p:blipFill>
          <a:blip r:embed="rId3">
            <a:alphaModFix/>
          </a:blip>
          <a:stretch>
            <a:fillRect/>
          </a:stretch>
        </p:blipFill>
        <p:spPr>
          <a:xfrm>
            <a:off x="482975" y="3310222"/>
            <a:ext cx="3581400" cy="209550"/>
          </a:xfrm>
          <a:prstGeom prst="rect">
            <a:avLst/>
          </a:prstGeom>
          <a:noFill/>
          <a:ln>
            <a:noFill/>
          </a:ln>
        </p:spPr>
      </p:pic>
      <p:pic>
        <p:nvPicPr>
          <p:cNvPr id="829" name="Google Shape;829;gca6c4a9396_0_1097"/>
          <p:cNvPicPr preferRelativeResize="0"/>
          <p:nvPr/>
        </p:nvPicPr>
        <p:blipFill rotWithShape="1">
          <a:blip r:embed="rId4">
            <a:alphaModFix/>
          </a:blip>
          <a:srcRect l="11605" r="18776"/>
          <a:stretch/>
        </p:blipFill>
        <p:spPr>
          <a:xfrm>
            <a:off x="482975" y="3561700"/>
            <a:ext cx="3846050" cy="428625"/>
          </a:xfrm>
          <a:prstGeom prst="rect">
            <a:avLst/>
          </a:prstGeom>
          <a:noFill/>
          <a:ln>
            <a:noFill/>
          </a:ln>
        </p:spPr>
      </p:pic>
      <p:pic>
        <p:nvPicPr>
          <p:cNvPr id="830" name="Google Shape;830;gca6c4a9396_0_1097"/>
          <p:cNvPicPr preferRelativeResize="0"/>
          <p:nvPr/>
        </p:nvPicPr>
        <p:blipFill>
          <a:blip r:embed="rId5">
            <a:alphaModFix/>
          </a:blip>
          <a:stretch>
            <a:fillRect/>
          </a:stretch>
        </p:blipFill>
        <p:spPr>
          <a:xfrm>
            <a:off x="4179463" y="1468300"/>
            <a:ext cx="4829175" cy="175260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Google Shape;835;gca243c3731_0_315"/>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836" name="Google Shape;836;gca243c3731_0_315"/>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Grover's Quantum Search Algorithm  → Implementation </a:t>
            </a:r>
            <a:endParaRPr/>
          </a:p>
        </p:txBody>
      </p:sp>
      <p:sp>
        <p:nvSpPr>
          <p:cNvPr id="837" name="Google Shape;837;gca243c3731_0_315"/>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838" name="Google Shape;838;gca243c3731_0_315"/>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839" name="Google Shape;839;gca243c3731_0_315"/>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840" name="Google Shape;840;gca243c3731_0_315"/>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841" name="Google Shape;841;gca243c3731_0_315"/>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842" name="Google Shape;842;gca243c3731_0_315"/>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843" name="Google Shape;843;gca243c3731_0_315"/>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844" name="Google Shape;844;gca243c3731_0_315"/>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845" name="Google Shape;845;gca243c3731_0_315"/>
          <p:cNvPicPr preferRelativeResize="0"/>
          <p:nvPr/>
        </p:nvPicPr>
        <p:blipFill>
          <a:blip r:embed="rId3">
            <a:alphaModFix/>
          </a:blip>
          <a:stretch>
            <a:fillRect/>
          </a:stretch>
        </p:blipFill>
        <p:spPr>
          <a:xfrm>
            <a:off x="1585125" y="2166152"/>
            <a:ext cx="5973750" cy="349525"/>
          </a:xfrm>
          <a:prstGeom prst="rect">
            <a:avLst/>
          </a:prstGeom>
          <a:noFill/>
          <a:ln>
            <a:noFill/>
          </a:ln>
        </p:spPr>
      </p:pic>
      <p:pic>
        <p:nvPicPr>
          <p:cNvPr id="846" name="Google Shape;846;gca243c3731_0_315"/>
          <p:cNvPicPr preferRelativeResize="0"/>
          <p:nvPr/>
        </p:nvPicPr>
        <p:blipFill rotWithShape="1">
          <a:blip r:embed="rId4">
            <a:alphaModFix/>
          </a:blip>
          <a:srcRect l="11605" r="18776"/>
          <a:stretch/>
        </p:blipFill>
        <p:spPr>
          <a:xfrm>
            <a:off x="1241837" y="2558209"/>
            <a:ext cx="6660326" cy="7422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gca243c3731_0_333"/>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852" name="Google Shape;852;gca243c3731_0_33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Grover's Quantum Search Algorithm  → Implementation </a:t>
            </a:r>
            <a:endParaRPr/>
          </a:p>
        </p:txBody>
      </p:sp>
      <p:sp>
        <p:nvSpPr>
          <p:cNvPr id="853" name="Google Shape;853;gca243c3731_0_333"/>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854" name="Google Shape;854;gca243c3731_0_333"/>
          <p:cNvSpPr/>
          <p:nvPr/>
        </p:nvSpPr>
        <p:spPr>
          <a:xfrm>
            <a:off x="1334350" y="-421200"/>
            <a:ext cx="11016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855" name="Google Shape;855;gca243c3731_0_333"/>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856" name="Google Shape;856;gca243c3731_0_333"/>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857" name="Google Shape;857;gca243c3731_0_333"/>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858" name="Google Shape;858;gca243c3731_0_33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859" name="Google Shape;859;gca243c3731_0_33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860" name="Google Shape;860;gca243c3731_0_33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861" name="Google Shape;861;gca243c3731_0_333"/>
          <p:cNvSpPr txBox="1">
            <a:spLocks noGrp="1"/>
          </p:cNvSpPr>
          <p:nvPr>
            <p:ph type="body" idx="1"/>
          </p:nvPr>
        </p:nvSpPr>
        <p:spPr>
          <a:xfrm>
            <a:off x="6203725" y="4290000"/>
            <a:ext cx="2552100" cy="3642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[3] </a:t>
            </a:r>
            <a:r>
              <a:rPr lang="en-GB" sz="600" b="0">
                <a:highlight>
                  <a:srgbClr val="FFFFFF"/>
                </a:highlight>
                <a:latin typeface="Helvetica Neue"/>
                <a:ea typeface="Helvetica Neue"/>
                <a:cs typeface="Helvetica Neue"/>
                <a:sym typeface="Helvetica Neue"/>
              </a:rPr>
              <a:t>P.A McRae , M. Hilkea M (Dec 2020)</a:t>
            </a:r>
            <a:r>
              <a:rPr lang="en-GB" sz="600" b="0">
                <a:highlight>
                  <a:srgbClr val="E4E8EE"/>
                </a:highlight>
                <a:latin typeface="Arial"/>
                <a:ea typeface="Arial"/>
                <a:cs typeface="Arial"/>
                <a:sym typeface="Arial"/>
              </a:rPr>
              <a:t> </a:t>
            </a:r>
            <a:endParaRPr sz="600" b="0"/>
          </a:p>
        </p:txBody>
      </p:sp>
      <p:pic>
        <p:nvPicPr>
          <p:cNvPr id="862" name="Google Shape;862;gca243c3731_0_333"/>
          <p:cNvPicPr preferRelativeResize="0"/>
          <p:nvPr/>
        </p:nvPicPr>
        <p:blipFill>
          <a:blip r:embed="rId3">
            <a:alphaModFix/>
          </a:blip>
          <a:stretch>
            <a:fillRect/>
          </a:stretch>
        </p:blipFill>
        <p:spPr>
          <a:xfrm>
            <a:off x="1334350" y="1546300"/>
            <a:ext cx="6757549" cy="2452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gca26c39f1d_0_63"/>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Introduction </a:t>
            </a:r>
            <a:endParaRPr/>
          </a:p>
        </p:txBody>
      </p:sp>
      <p:sp>
        <p:nvSpPr>
          <p:cNvPr id="122" name="Google Shape;122;gca26c39f1d_0_6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Aim → Tackling the problem </a:t>
            </a:r>
            <a:endParaRPr/>
          </a:p>
        </p:txBody>
      </p:sp>
      <p:sp>
        <p:nvSpPr>
          <p:cNvPr id="123" name="Google Shape;123;gca26c39f1d_0_63"/>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24" name="Google Shape;124;gca26c39f1d_0_63"/>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25" name="Google Shape;125;gca26c39f1d_0_63"/>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26" name="Google Shape;126;gca26c39f1d_0_63"/>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27" name="Google Shape;127;gca26c39f1d_0_63"/>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28" name="Google Shape;128;gca26c39f1d_0_63"/>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29" name="Google Shape;129;gca26c39f1d_0_6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30" name="Google Shape;130;gca26c39f1d_0_6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31" name="Google Shape;131;gca26c39f1d_0_6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66"/>
        <p:cNvGrpSpPr/>
        <p:nvPr/>
      </p:nvGrpSpPr>
      <p:grpSpPr>
        <a:xfrm>
          <a:off x="0" y="0"/>
          <a:ext cx="0" cy="0"/>
          <a:chOff x="0" y="0"/>
          <a:chExt cx="0" cy="0"/>
        </a:xfrm>
      </p:grpSpPr>
      <p:sp>
        <p:nvSpPr>
          <p:cNvPr id="867" name="Google Shape;867;gca243c3731_0_365"/>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868" name="Google Shape;868;gca243c3731_0_365"/>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869" name="Google Shape;869;gca243c3731_0_365"/>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870" name="Google Shape;870;gca243c3731_0_365"/>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871" name="Google Shape;871;gca243c3731_0_365"/>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872" name="Google Shape;872;gca243c3731_0_365"/>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873" name="Google Shape;873;gca243c3731_0_365"/>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874" name="Google Shape;874;gca243c3731_0_365"/>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875" name="Google Shape;875;gca243c3731_0_365"/>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Google Shape;880;gca6c4a9396_0_1115"/>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881" name="Google Shape;881;gca6c4a9396_0_1115"/>
          <p:cNvSpPr txBox="1">
            <a:spLocks noGrp="1"/>
          </p:cNvSpPr>
          <p:nvPr>
            <p:ph type="body" idx="1"/>
          </p:nvPr>
        </p:nvSpPr>
        <p:spPr>
          <a:xfrm>
            <a:off x="823925" y="1302200"/>
            <a:ext cx="7885800" cy="19617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SzPts val="1800"/>
              <a:buChar char="–"/>
            </a:pPr>
            <a:r>
              <a:rPr lang="en-GB"/>
              <a:t>Now we know what quantum gates look like , how they look like in circuits.</a:t>
            </a:r>
            <a:endParaRPr/>
          </a:p>
          <a:p>
            <a:pPr marL="317500" lvl="0" indent="0" algn="l" rtl="0">
              <a:spcBef>
                <a:spcPts val="1134"/>
              </a:spcBef>
              <a:spcAft>
                <a:spcPts val="0"/>
              </a:spcAft>
              <a:buNone/>
            </a:pPr>
            <a:endParaRPr b="0"/>
          </a:p>
          <a:p>
            <a:pPr marL="0" lvl="0" indent="0" algn="l" rtl="0">
              <a:spcBef>
                <a:spcPts val="1134"/>
              </a:spcBef>
              <a:spcAft>
                <a:spcPts val="0"/>
              </a:spcAft>
              <a:buNone/>
            </a:pPr>
            <a:endParaRPr/>
          </a:p>
        </p:txBody>
      </p:sp>
      <p:sp>
        <p:nvSpPr>
          <p:cNvPr id="882" name="Google Shape;882;gca6c4a9396_0_1115"/>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883" name="Google Shape;883;gca6c4a9396_0_1115"/>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884" name="Google Shape;884;gca6c4a9396_0_1115"/>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885" name="Google Shape;885;gca6c4a9396_0_1115"/>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886" name="Google Shape;886;gca6c4a9396_0_1115"/>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887" name="Google Shape;887;gca6c4a9396_0_1115"/>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888" name="Google Shape;888;gca6c4a9396_0_1115"/>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889" name="Google Shape;889;gca6c4a9396_0_1115"/>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gca6c4a9396_0_1128"/>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895" name="Google Shape;895;gca6c4a9396_0_1128"/>
          <p:cNvSpPr txBox="1">
            <a:spLocks noGrp="1"/>
          </p:cNvSpPr>
          <p:nvPr>
            <p:ph type="body" idx="1"/>
          </p:nvPr>
        </p:nvSpPr>
        <p:spPr>
          <a:xfrm>
            <a:off x="823925" y="1302200"/>
            <a:ext cx="7885800" cy="19617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SzPts val="1800"/>
              <a:buChar char="–"/>
            </a:pPr>
            <a:r>
              <a:rPr lang="en-GB"/>
              <a:t>Now we know what quantum gates look like , how they look like in circuits.</a:t>
            </a:r>
            <a:endParaRPr/>
          </a:p>
          <a:p>
            <a:pPr marL="317500" lvl="1" indent="-304800" algn="l" rtl="0">
              <a:spcBef>
                <a:spcPts val="1134"/>
              </a:spcBef>
              <a:spcAft>
                <a:spcPts val="0"/>
              </a:spcAft>
              <a:buSzPts val="1800"/>
              <a:buChar char="–"/>
            </a:pPr>
            <a:r>
              <a:rPr lang="en-GB"/>
              <a:t>How do we get classical data to run on a quantum circuit </a:t>
            </a:r>
            <a:endParaRPr b="0"/>
          </a:p>
          <a:p>
            <a:pPr marL="0" lvl="0" indent="0" algn="l" rtl="0">
              <a:spcBef>
                <a:spcPts val="1134"/>
              </a:spcBef>
              <a:spcAft>
                <a:spcPts val="0"/>
              </a:spcAft>
              <a:buNone/>
            </a:pPr>
            <a:endParaRPr/>
          </a:p>
        </p:txBody>
      </p:sp>
      <p:sp>
        <p:nvSpPr>
          <p:cNvPr id="896" name="Google Shape;896;gca6c4a9396_0_1128"/>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897" name="Google Shape;897;gca6c4a9396_0_1128"/>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898" name="Google Shape;898;gca6c4a9396_0_1128"/>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899" name="Google Shape;899;gca6c4a9396_0_1128"/>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900" name="Google Shape;900;gca6c4a9396_0_1128"/>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901" name="Google Shape;901;gca6c4a9396_0_1128"/>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902" name="Google Shape;902;gca6c4a9396_0_1128"/>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903" name="Google Shape;903;gca6c4a9396_0_1128"/>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gca243c3731_0_380"/>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909" name="Google Shape;909;gca243c3731_0_380"/>
          <p:cNvSpPr txBox="1">
            <a:spLocks noGrp="1"/>
          </p:cNvSpPr>
          <p:nvPr>
            <p:ph type="body" idx="1"/>
          </p:nvPr>
        </p:nvSpPr>
        <p:spPr>
          <a:xfrm>
            <a:off x="878675" y="1521225"/>
            <a:ext cx="3361800" cy="2253900"/>
          </a:xfrm>
          <a:prstGeom prst="rect">
            <a:avLst/>
          </a:prstGeom>
          <a:noFill/>
          <a:ln>
            <a:noFill/>
          </a:ln>
        </p:spPr>
        <p:txBody>
          <a:bodyPr spcFirstLastPara="1" wrap="square" lIns="0" tIns="0" rIns="0" bIns="0" anchor="t" anchorCtr="0">
            <a:noAutofit/>
          </a:bodyPr>
          <a:lstStyle/>
          <a:p>
            <a:pPr marL="317500" lvl="1" indent="-304800" algn="l" rtl="0">
              <a:spcBef>
                <a:spcPts val="1134"/>
              </a:spcBef>
              <a:spcAft>
                <a:spcPts val="0"/>
              </a:spcAft>
              <a:buSzPts val="1800"/>
              <a:buChar char="–"/>
            </a:pPr>
            <a:r>
              <a:rPr lang="en-GB"/>
              <a:t>Amplitude Encoding </a:t>
            </a:r>
            <a:endParaRPr/>
          </a:p>
          <a:p>
            <a:pPr marL="317500" lvl="0" indent="0" algn="l" rtl="0">
              <a:spcBef>
                <a:spcPts val="1134"/>
              </a:spcBef>
              <a:spcAft>
                <a:spcPts val="0"/>
              </a:spcAft>
              <a:buNone/>
            </a:pPr>
            <a:endParaRPr/>
          </a:p>
          <a:p>
            <a:pPr marL="317500" lvl="1" indent="-304800" algn="l" rtl="0">
              <a:spcBef>
                <a:spcPts val="1134"/>
              </a:spcBef>
              <a:spcAft>
                <a:spcPts val="0"/>
              </a:spcAft>
              <a:buSzPts val="1800"/>
              <a:buChar char="–"/>
            </a:pPr>
            <a:r>
              <a:rPr lang="en-GB"/>
              <a:t>Using a bloch sphere</a:t>
            </a:r>
            <a:endParaRPr/>
          </a:p>
          <a:p>
            <a:pPr marL="317500" lvl="0" indent="0" algn="l" rtl="0">
              <a:spcBef>
                <a:spcPts val="1134"/>
              </a:spcBef>
              <a:spcAft>
                <a:spcPts val="0"/>
              </a:spcAft>
              <a:buNone/>
            </a:pPr>
            <a:r>
              <a:rPr lang="en-GB"/>
              <a:t> </a:t>
            </a:r>
            <a:endParaRPr/>
          </a:p>
          <a:p>
            <a:pPr marL="317500" lvl="1" indent="-304800" algn="l" rtl="0">
              <a:spcBef>
                <a:spcPts val="1134"/>
              </a:spcBef>
              <a:spcAft>
                <a:spcPts val="0"/>
              </a:spcAft>
              <a:buSzPts val="1800"/>
              <a:buChar char="–"/>
            </a:pPr>
            <a:r>
              <a:rPr lang="en-GB"/>
              <a:t>Feature mapping </a:t>
            </a:r>
            <a:endParaRPr/>
          </a:p>
        </p:txBody>
      </p:sp>
      <p:sp>
        <p:nvSpPr>
          <p:cNvPr id="910" name="Google Shape;910;gca243c3731_0_38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911" name="Google Shape;911;gca243c3731_0_380"/>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912" name="Google Shape;912;gca243c3731_0_380"/>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913" name="Google Shape;913;gca243c3731_0_380"/>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914" name="Google Shape;914;gca243c3731_0_380"/>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915" name="Google Shape;915;gca243c3731_0_380"/>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916" name="Google Shape;916;gca243c3731_0_380"/>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917" name="Google Shape;917;gca243c3731_0_38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918" name="Google Shape;918;gca243c3731_0_380"/>
          <p:cNvPicPr preferRelativeResize="0"/>
          <p:nvPr/>
        </p:nvPicPr>
        <p:blipFill>
          <a:blip r:embed="rId3">
            <a:alphaModFix/>
          </a:blip>
          <a:stretch>
            <a:fillRect/>
          </a:stretch>
        </p:blipFill>
        <p:spPr>
          <a:xfrm>
            <a:off x="5571875" y="1455025"/>
            <a:ext cx="2238375" cy="205740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gca243c3731_0_423"/>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924" name="Google Shape;924;gca243c3731_0_423"/>
          <p:cNvSpPr txBox="1">
            <a:spLocks noGrp="1"/>
          </p:cNvSpPr>
          <p:nvPr>
            <p:ph type="body" idx="1"/>
          </p:nvPr>
        </p:nvSpPr>
        <p:spPr>
          <a:xfrm>
            <a:off x="863600" y="1676350"/>
            <a:ext cx="4009800" cy="2253900"/>
          </a:xfrm>
          <a:prstGeom prst="rect">
            <a:avLst/>
          </a:prstGeom>
          <a:noFill/>
          <a:ln>
            <a:noFill/>
          </a:ln>
        </p:spPr>
        <p:txBody>
          <a:bodyPr spcFirstLastPara="1" wrap="square" lIns="0" tIns="0" rIns="0" bIns="0" anchor="t" anchorCtr="0">
            <a:noAutofit/>
          </a:bodyPr>
          <a:lstStyle/>
          <a:p>
            <a:pPr marL="317500" lvl="1" indent="-304800" algn="l" rtl="0">
              <a:spcBef>
                <a:spcPts val="1134"/>
              </a:spcBef>
              <a:spcAft>
                <a:spcPts val="0"/>
              </a:spcAft>
              <a:buSzPts val="1800"/>
              <a:buChar char="–"/>
            </a:pPr>
            <a:r>
              <a:rPr lang="en-GB" b="1" u="sng"/>
              <a:t>Amplitude Encoding</a:t>
            </a:r>
            <a:endParaRPr b="1" u="sng"/>
          </a:p>
          <a:p>
            <a:pPr marL="317500" lvl="0" indent="0" algn="l" rtl="0">
              <a:spcBef>
                <a:spcPts val="1134"/>
              </a:spcBef>
              <a:spcAft>
                <a:spcPts val="0"/>
              </a:spcAft>
              <a:buNone/>
            </a:pPr>
            <a:r>
              <a:rPr lang="en-GB" b="1" u="sng"/>
              <a:t> </a:t>
            </a:r>
            <a:endParaRPr b="1" u="sng"/>
          </a:p>
          <a:p>
            <a:pPr marL="317500" lvl="1" indent="-304800" algn="l" rtl="0">
              <a:spcBef>
                <a:spcPts val="1134"/>
              </a:spcBef>
              <a:spcAft>
                <a:spcPts val="0"/>
              </a:spcAft>
              <a:buSzPts val="1800"/>
              <a:buChar char="–"/>
            </a:pPr>
            <a:r>
              <a:rPr lang="en-GB"/>
              <a:t>Using a bloch sphere </a:t>
            </a:r>
            <a:endParaRPr/>
          </a:p>
          <a:p>
            <a:pPr marL="317500" lvl="0" indent="0" algn="l" rtl="0">
              <a:spcBef>
                <a:spcPts val="1134"/>
              </a:spcBef>
              <a:spcAft>
                <a:spcPts val="0"/>
              </a:spcAft>
              <a:buNone/>
            </a:pPr>
            <a:endParaRPr/>
          </a:p>
          <a:p>
            <a:pPr marL="317500" lvl="1" indent="-304800" algn="l" rtl="0">
              <a:spcBef>
                <a:spcPts val="1134"/>
              </a:spcBef>
              <a:spcAft>
                <a:spcPts val="0"/>
              </a:spcAft>
              <a:buSzPts val="1800"/>
              <a:buChar char="–"/>
            </a:pPr>
            <a:r>
              <a:rPr lang="en-GB" b="1" u="sng"/>
              <a:t>Feature mapping</a:t>
            </a:r>
            <a:r>
              <a:rPr lang="en-GB"/>
              <a:t> </a:t>
            </a:r>
            <a:endParaRPr/>
          </a:p>
        </p:txBody>
      </p:sp>
      <p:sp>
        <p:nvSpPr>
          <p:cNvPr id="925" name="Google Shape;925;gca243c3731_0_423"/>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926" name="Google Shape;926;gca243c3731_0_423"/>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927" name="Google Shape;927;gca243c3731_0_423"/>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928" name="Google Shape;928;gca243c3731_0_423"/>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929" name="Google Shape;929;gca243c3731_0_423"/>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930" name="Google Shape;930;gca243c3731_0_42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931" name="Google Shape;931;gca243c3731_0_42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932" name="Google Shape;932;gca243c3731_0_42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933" name="Google Shape;933;gca243c3731_0_423"/>
          <p:cNvPicPr preferRelativeResize="0"/>
          <p:nvPr/>
        </p:nvPicPr>
        <p:blipFill>
          <a:blip r:embed="rId3">
            <a:alphaModFix/>
          </a:blip>
          <a:stretch>
            <a:fillRect/>
          </a:stretch>
        </p:blipFill>
        <p:spPr>
          <a:xfrm>
            <a:off x="5571875" y="1455025"/>
            <a:ext cx="2238375" cy="20574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gca243c3731_0_395"/>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939" name="Google Shape;939;gca243c3731_0_395"/>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Amplitude Encoding  </a:t>
            </a:r>
            <a:endParaRPr/>
          </a:p>
        </p:txBody>
      </p:sp>
      <p:sp>
        <p:nvSpPr>
          <p:cNvPr id="940" name="Google Shape;940;gca243c3731_0_395"/>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941" name="Google Shape;941;gca243c3731_0_395"/>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942" name="Google Shape;942;gca243c3731_0_395"/>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943" name="Google Shape;943;gca243c3731_0_395"/>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944" name="Google Shape;944;gca243c3731_0_395"/>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945" name="Google Shape;945;gca243c3731_0_395"/>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946" name="Google Shape;946;gca243c3731_0_395"/>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947" name="Google Shape;947;gca243c3731_0_395"/>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51"/>
        <p:cNvGrpSpPr/>
        <p:nvPr/>
      </p:nvGrpSpPr>
      <p:grpSpPr>
        <a:xfrm>
          <a:off x="0" y="0"/>
          <a:ext cx="0" cy="0"/>
          <a:chOff x="0" y="0"/>
          <a:chExt cx="0" cy="0"/>
        </a:xfrm>
      </p:grpSpPr>
      <p:sp>
        <p:nvSpPr>
          <p:cNvPr id="952" name="Google Shape;952;gca6c4a9396_0_1141"/>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953" name="Google Shape;953;gca6c4a9396_0_1141"/>
          <p:cNvSpPr txBox="1">
            <a:spLocks noGrp="1"/>
          </p:cNvSpPr>
          <p:nvPr>
            <p:ph type="body" idx="1"/>
          </p:nvPr>
        </p:nvSpPr>
        <p:spPr>
          <a:xfrm>
            <a:off x="747625" y="1302200"/>
            <a:ext cx="7962000" cy="3093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Clr>
                <a:srgbClr val="000000"/>
              </a:buClr>
              <a:buSzPts val="1800"/>
              <a:buChar char="–"/>
            </a:pPr>
            <a:r>
              <a:rPr lang="en-GB">
                <a:solidFill>
                  <a:srgbClr val="000000"/>
                </a:solidFill>
              </a:rPr>
              <a:t>It is one way of encoding classical information into amplitudes of quantum states .</a:t>
            </a:r>
            <a:endParaRPr>
              <a:solidFill>
                <a:srgbClr val="000000"/>
              </a:solidFill>
            </a:endParaRPr>
          </a:p>
          <a:p>
            <a:pPr marL="317500" lvl="0" indent="0" algn="l" rtl="0">
              <a:spcBef>
                <a:spcPts val="1134"/>
              </a:spcBef>
              <a:spcAft>
                <a:spcPts val="0"/>
              </a:spcAft>
              <a:buNone/>
            </a:pPr>
            <a:endParaRPr>
              <a:solidFill>
                <a:srgbClr val="000000"/>
              </a:solidFill>
            </a:endParaRPr>
          </a:p>
          <a:p>
            <a:pPr marL="0" lvl="0" indent="0" algn="l" rtl="0">
              <a:spcBef>
                <a:spcPts val="1134"/>
              </a:spcBef>
              <a:spcAft>
                <a:spcPts val="0"/>
              </a:spcAft>
              <a:buNone/>
            </a:pPr>
            <a:endParaRPr>
              <a:solidFill>
                <a:srgbClr val="000000"/>
              </a:solidFill>
            </a:endParaRPr>
          </a:p>
          <a:p>
            <a:pPr marL="0" lvl="0" indent="0" algn="l" rtl="0">
              <a:spcBef>
                <a:spcPts val="1134"/>
              </a:spcBef>
              <a:spcAft>
                <a:spcPts val="0"/>
              </a:spcAft>
              <a:buNone/>
            </a:pPr>
            <a:endParaRPr/>
          </a:p>
        </p:txBody>
      </p:sp>
      <p:sp>
        <p:nvSpPr>
          <p:cNvPr id="954" name="Google Shape;954;gca6c4a9396_0_1141"/>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Amplitude Encoding → What it is   </a:t>
            </a:r>
            <a:endParaRPr/>
          </a:p>
        </p:txBody>
      </p:sp>
      <p:sp>
        <p:nvSpPr>
          <p:cNvPr id="955" name="Google Shape;955;gca6c4a9396_0_1141"/>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956" name="Google Shape;956;gca6c4a9396_0_1141"/>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957" name="Google Shape;957;gca6c4a9396_0_1141"/>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958" name="Google Shape;958;gca6c4a9396_0_1141"/>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959" name="Google Shape;959;gca6c4a9396_0_1141"/>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960" name="Google Shape;960;gca6c4a9396_0_1141"/>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961" name="Google Shape;961;gca6c4a9396_0_1141"/>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962" name="Google Shape;962;gca6c4a9396_0_1141"/>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gca6c4a9396_0_1155"/>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968" name="Google Shape;968;gca6c4a9396_0_1155"/>
          <p:cNvSpPr txBox="1">
            <a:spLocks noGrp="1"/>
          </p:cNvSpPr>
          <p:nvPr>
            <p:ph type="body" idx="1"/>
          </p:nvPr>
        </p:nvSpPr>
        <p:spPr>
          <a:xfrm>
            <a:off x="747625" y="1302200"/>
            <a:ext cx="7962000" cy="3093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Clr>
                <a:srgbClr val="000000"/>
              </a:buClr>
              <a:buSzPts val="1800"/>
              <a:buChar char="–"/>
            </a:pPr>
            <a:r>
              <a:rPr lang="en-GB">
                <a:solidFill>
                  <a:srgbClr val="000000"/>
                </a:solidFill>
              </a:rPr>
              <a:t>It is one way of encoding classical information into amplitudes of quantum states .</a:t>
            </a:r>
            <a:endParaRPr>
              <a:solidFill>
                <a:srgbClr val="000000"/>
              </a:solidFill>
            </a:endParaRPr>
          </a:p>
          <a:p>
            <a:pPr marL="317500" lvl="0" indent="0" algn="l" rtl="0">
              <a:spcBef>
                <a:spcPts val="1134"/>
              </a:spcBef>
              <a:spcAft>
                <a:spcPts val="0"/>
              </a:spcAft>
              <a:buNone/>
            </a:pPr>
            <a:endParaRPr>
              <a:solidFill>
                <a:srgbClr val="000000"/>
              </a:solidFill>
            </a:endParaRPr>
          </a:p>
          <a:p>
            <a:pPr marL="317500" lvl="1" indent="-330200" algn="l" rtl="0">
              <a:lnSpc>
                <a:spcPct val="115000"/>
              </a:lnSpc>
              <a:spcBef>
                <a:spcPts val="0"/>
              </a:spcBef>
              <a:spcAft>
                <a:spcPts val="0"/>
              </a:spcAft>
              <a:buClr>
                <a:srgbClr val="000000"/>
              </a:buClr>
              <a:buSzPts val="2000"/>
              <a:buChar char="–"/>
            </a:pPr>
            <a:r>
              <a:rPr lang="en-GB">
                <a:solidFill>
                  <a:srgbClr val="000000"/>
                </a:solidFill>
              </a:rPr>
              <a:t>1.)  </a:t>
            </a:r>
            <a:r>
              <a:rPr lang="en-GB">
                <a:solidFill>
                  <a:srgbClr val="000000"/>
                </a:solidFill>
                <a:highlight>
                  <a:srgbClr val="FFFFFF"/>
                </a:highlight>
              </a:rPr>
              <a:t>Mapping the coordinates of a vector into the values of the amplitudes of a quantum state. </a:t>
            </a:r>
            <a:endParaRPr>
              <a:solidFill>
                <a:srgbClr val="000000"/>
              </a:solidFill>
              <a:highlight>
                <a:srgbClr val="FFFFFF"/>
              </a:highlight>
            </a:endParaRPr>
          </a:p>
          <a:p>
            <a:pPr marL="317500" lvl="1" indent="-317500" algn="l" rtl="0">
              <a:spcBef>
                <a:spcPts val="1134"/>
              </a:spcBef>
              <a:spcAft>
                <a:spcPts val="0"/>
              </a:spcAft>
              <a:buClr>
                <a:srgbClr val="000000"/>
              </a:buClr>
              <a:buSzPts val="2000"/>
              <a:buFont typeface="Calibri"/>
              <a:buChar char="–"/>
            </a:pPr>
            <a:r>
              <a:rPr lang="en-GB">
                <a:solidFill>
                  <a:srgbClr val="000000"/>
                </a:solidFill>
                <a:highlight>
                  <a:srgbClr val="FFFFFF"/>
                </a:highlight>
              </a:rPr>
              <a:t>2.) It requires the vector to be normalized and to have a power of two dimension</a:t>
            </a:r>
            <a:endParaRPr>
              <a:solidFill>
                <a:srgbClr val="000000"/>
              </a:solidFill>
            </a:endParaRPr>
          </a:p>
          <a:p>
            <a:pPr marL="0" lvl="0" indent="0" algn="l" rtl="0">
              <a:spcBef>
                <a:spcPts val="1134"/>
              </a:spcBef>
              <a:spcAft>
                <a:spcPts val="0"/>
              </a:spcAft>
              <a:buNone/>
            </a:pPr>
            <a:endParaRPr/>
          </a:p>
        </p:txBody>
      </p:sp>
      <p:sp>
        <p:nvSpPr>
          <p:cNvPr id="969" name="Google Shape;969;gca6c4a9396_0_1155"/>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Amplitude Encoding → What it is   </a:t>
            </a:r>
            <a:endParaRPr/>
          </a:p>
        </p:txBody>
      </p:sp>
      <p:sp>
        <p:nvSpPr>
          <p:cNvPr id="970" name="Google Shape;970;gca6c4a9396_0_1155"/>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971" name="Google Shape;971;gca6c4a9396_0_1155"/>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972" name="Google Shape;972;gca6c4a9396_0_1155"/>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973" name="Google Shape;973;gca6c4a9396_0_1155"/>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974" name="Google Shape;974;gca6c4a9396_0_1155"/>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975" name="Google Shape;975;gca6c4a9396_0_1155"/>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976" name="Google Shape;976;gca6c4a9396_0_1155"/>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977" name="Google Shape;977;gca6c4a9396_0_1155"/>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gca243c3731_0_438"/>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983" name="Google Shape;983;gca243c3731_0_438"/>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Amplitude Encoding  → Implementation: Data Preparation </a:t>
            </a:r>
            <a:endParaRPr/>
          </a:p>
        </p:txBody>
      </p:sp>
      <p:sp>
        <p:nvSpPr>
          <p:cNvPr id="984" name="Google Shape;984;gca243c3731_0_438"/>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985" name="Google Shape;985;gca243c3731_0_438"/>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986" name="Google Shape;986;gca243c3731_0_438"/>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987" name="Google Shape;987;gca243c3731_0_438"/>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988" name="Google Shape;988;gca243c3731_0_438"/>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989" name="Google Shape;989;gca243c3731_0_438"/>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990" name="Google Shape;990;gca243c3731_0_438"/>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991" name="Google Shape;991;gca243c3731_0_438"/>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sp>
        <p:nvSpPr>
          <p:cNvPr id="996" name="Google Shape;996;gca6c4a9396_0_1169"/>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997" name="Google Shape;997;gca6c4a9396_0_1169"/>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Amplitude Encoding  → Implementation: Data Preparation </a:t>
            </a:r>
            <a:endParaRPr/>
          </a:p>
        </p:txBody>
      </p:sp>
      <p:sp>
        <p:nvSpPr>
          <p:cNvPr id="998" name="Google Shape;998;gca6c4a9396_0_1169"/>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999" name="Google Shape;999;gca6c4a9396_0_1169"/>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000" name="Google Shape;1000;gca6c4a9396_0_1169"/>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001" name="Google Shape;1001;gca6c4a9396_0_1169"/>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002" name="Google Shape;1002;gca6c4a9396_0_1169"/>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003" name="Google Shape;1003;gca6c4a9396_0_1169"/>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004" name="Google Shape;1004;gca6c4a9396_0_1169"/>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005" name="Google Shape;1005;gca6c4a9396_0_1169"/>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006" name="Google Shape;1006;gca6c4a9396_0_1169"/>
          <p:cNvPicPr preferRelativeResize="0"/>
          <p:nvPr/>
        </p:nvPicPr>
        <p:blipFill rotWithShape="1">
          <a:blip r:embed="rId3">
            <a:alphaModFix/>
          </a:blip>
          <a:srcRect b="83396"/>
          <a:stretch/>
        </p:blipFill>
        <p:spPr>
          <a:xfrm>
            <a:off x="1068975" y="1217275"/>
            <a:ext cx="7006051" cy="586575"/>
          </a:xfrm>
          <a:prstGeom prst="rect">
            <a:avLst/>
          </a:prstGeom>
          <a:noFill/>
          <a:ln>
            <a:noFill/>
          </a:ln>
          <a:effectLst>
            <a:outerShdw blurRad="57150" dist="19050" dir="5400000" algn="bl" rotWithShape="0">
              <a:srgbClr val="000000">
                <a:alpha val="45000"/>
              </a:srgbClr>
            </a:outerShdw>
          </a:effectLst>
        </p:spPr>
      </p:pic>
      <p:pic>
        <p:nvPicPr>
          <p:cNvPr id="1007" name="Google Shape;1007;gca6c4a9396_0_1169"/>
          <p:cNvPicPr preferRelativeResize="0"/>
          <p:nvPr/>
        </p:nvPicPr>
        <p:blipFill rotWithShape="1">
          <a:blip r:embed="rId3">
            <a:alphaModFix/>
          </a:blip>
          <a:srcRect t="15038" b="63613"/>
          <a:stretch/>
        </p:blipFill>
        <p:spPr>
          <a:xfrm>
            <a:off x="1076100" y="2014050"/>
            <a:ext cx="7006051" cy="647925"/>
          </a:xfrm>
          <a:prstGeom prst="rect">
            <a:avLst/>
          </a:prstGeom>
          <a:noFill/>
          <a:ln>
            <a:noFill/>
          </a:ln>
          <a:effectLst>
            <a:outerShdw blurRad="57150" dist="19050" dir="5400000" algn="bl" rotWithShape="0">
              <a:srgbClr val="000000">
                <a:alpha val="43000"/>
              </a:srgbClr>
            </a:outerShdw>
          </a:effectLst>
        </p:spPr>
      </p:pic>
      <p:pic>
        <p:nvPicPr>
          <p:cNvPr id="1008" name="Google Shape;1008;gca6c4a9396_0_1169"/>
          <p:cNvPicPr preferRelativeResize="0"/>
          <p:nvPr/>
        </p:nvPicPr>
        <p:blipFill rotWithShape="1">
          <a:blip r:embed="rId3">
            <a:alphaModFix/>
          </a:blip>
          <a:srcRect t="35872" b="42778"/>
          <a:stretch/>
        </p:blipFill>
        <p:spPr>
          <a:xfrm>
            <a:off x="1035550" y="3021125"/>
            <a:ext cx="7006051" cy="647925"/>
          </a:xfrm>
          <a:prstGeom prst="rect">
            <a:avLst/>
          </a:prstGeom>
          <a:noFill/>
          <a:ln>
            <a:noFill/>
          </a:ln>
          <a:effectLst>
            <a:outerShdw blurRad="57150" dist="19050" dir="5400000" algn="bl" rotWithShape="0">
              <a:srgbClr val="000000">
                <a:alpha val="45000"/>
              </a:srgbClr>
            </a:outerShdw>
          </a:effectLst>
        </p:spPr>
      </p:pic>
      <p:pic>
        <p:nvPicPr>
          <p:cNvPr id="1009" name="Google Shape;1009;gca6c4a9396_0_1169"/>
          <p:cNvPicPr preferRelativeResize="0"/>
          <p:nvPr/>
        </p:nvPicPr>
        <p:blipFill rotWithShape="1">
          <a:blip r:embed="rId3">
            <a:alphaModFix/>
          </a:blip>
          <a:srcRect t="72648"/>
          <a:stretch/>
        </p:blipFill>
        <p:spPr>
          <a:xfrm>
            <a:off x="1035550" y="3930075"/>
            <a:ext cx="7006051" cy="830075"/>
          </a:xfrm>
          <a:prstGeom prst="rect">
            <a:avLst/>
          </a:prstGeom>
          <a:noFill/>
          <a:ln>
            <a:noFill/>
          </a:ln>
          <a:effectLst>
            <a:outerShdw blurRad="57150" dist="19050" dir="5400000" algn="bl" rotWithShape="0">
              <a:srgbClr val="000000">
                <a:alpha val="38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gca6c4a9396_0_848"/>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Introduction </a:t>
            </a:r>
            <a:endParaRPr/>
          </a:p>
        </p:txBody>
      </p:sp>
      <p:sp>
        <p:nvSpPr>
          <p:cNvPr id="137" name="Google Shape;137;gca6c4a9396_0_848"/>
          <p:cNvSpPr txBox="1">
            <a:spLocks noGrp="1"/>
          </p:cNvSpPr>
          <p:nvPr>
            <p:ph type="body" idx="1"/>
          </p:nvPr>
        </p:nvSpPr>
        <p:spPr>
          <a:xfrm>
            <a:off x="828675" y="121095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17500" algn="l" rtl="0">
              <a:spcBef>
                <a:spcPts val="1134"/>
              </a:spcBef>
              <a:spcAft>
                <a:spcPts val="0"/>
              </a:spcAft>
              <a:buSzPts val="2000"/>
              <a:buChar char="–"/>
            </a:pPr>
            <a:r>
              <a:rPr lang="en-GB"/>
              <a:t>Provide a tool / training ground better understand quantum machine learning </a:t>
            </a:r>
            <a:endParaRPr/>
          </a:p>
          <a:p>
            <a:pPr marL="0" lvl="0" indent="0" algn="l" rtl="0">
              <a:spcBef>
                <a:spcPts val="1417"/>
              </a:spcBef>
              <a:spcAft>
                <a:spcPts val="0"/>
              </a:spcAft>
              <a:buNone/>
            </a:pPr>
            <a:endParaRPr/>
          </a:p>
          <a:p>
            <a:pPr marL="0" lvl="0" indent="0" algn="l" rtl="0">
              <a:spcBef>
                <a:spcPts val="1134"/>
              </a:spcBef>
              <a:spcAft>
                <a:spcPts val="0"/>
              </a:spcAft>
              <a:buNone/>
            </a:pPr>
            <a:endParaRPr/>
          </a:p>
          <a:p>
            <a:pPr marL="317500" lvl="0" indent="0" algn="l" rtl="0">
              <a:spcBef>
                <a:spcPts val="1134"/>
              </a:spcBef>
              <a:spcAft>
                <a:spcPts val="0"/>
              </a:spcAft>
              <a:buNone/>
            </a:pPr>
            <a:endParaRPr/>
          </a:p>
          <a:p>
            <a:pPr marL="0" lvl="0" indent="0" algn="l" rtl="0">
              <a:spcBef>
                <a:spcPts val="1134"/>
              </a:spcBef>
              <a:spcAft>
                <a:spcPts val="0"/>
              </a:spcAft>
              <a:buNone/>
            </a:pPr>
            <a:endParaRPr/>
          </a:p>
        </p:txBody>
      </p:sp>
      <p:sp>
        <p:nvSpPr>
          <p:cNvPr id="138" name="Google Shape;138;gca6c4a9396_0_848"/>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Aim → Tackling the problem </a:t>
            </a:r>
            <a:endParaRPr/>
          </a:p>
        </p:txBody>
      </p:sp>
      <p:sp>
        <p:nvSpPr>
          <p:cNvPr id="139" name="Google Shape;139;gca6c4a9396_0_848"/>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40" name="Google Shape;140;gca6c4a9396_0_848"/>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1" name="Google Shape;141;gca6c4a9396_0_848"/>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42" name="Google Shape;142;gca6c4a9396_0_848"/>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43" name="Google Shape;143;gca6c4a9396_0_848"/>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44" name="Google Shape;144;gca6c4a9396_0_848"/>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45" name="Google Shape;145;gca6c4a9396_0_848"/>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46" name="Google Shape;146;gca6c4a9396_0_848"/>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47" name="Google Shape;147;gca6c4a9396_0_848"/>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gca243c3731_0_483"/>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1015" name="Google Shape;1015;gca243c3731_0_48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Amplitude Encoding  → Implementation: State Circuit</a:t>
            </a:r>
            <a:endParaRPr/>
          </a:p>
        </p:txBody>
      </p:sp>
      <p:sp>
        <p:nvSpPr>
          <p:cNvPr id="1016" name="Google Shape;1016;gca243c3731_0_483"/>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017" name="Google Shape;1017;gca243c3731_0_483"/>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018" name="Google Shape;1018;gca243c3731_0_483"/>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019" name="Google Shape;1019;gca243c3731_0_483"/>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020" name="Google Shape;1020;gca243c3731_0_483"/>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021" name="Google Shape;1021;gca243c3731_0_48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022" name="Google Shape;1022;gca243c3731_0_48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023" name="Google Shape;1023;gca243c3731_0_48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024" name="Google Shape;1024;gca243c3731_0_483"/>
          <p:cNvPicPr preferRelativeResize="0"/>
          <p:nvPr/>
        </p:nvPicPr>
        <p:blipFill>
          <a:blip r:embed="rId3">
            <a:alphaModFix/>
          </a:blip>
          <a:stretch>
            <a:fillRect/>
          </a:stretch>
        </p:blipFill>
        <p:spPr>
          <a:xfrm>
            <a:off x="2023425" y="1232350"/>
            <a:ext cx="4489875" cy="3473499"/>
          </a:xfrm>
          <a:prstGeom prst="rect">
            <a:avLst/>
          </a:prstGeom>
          <a:noFill/>
          <a:ln>
            <a:noFill/>
          </a:ln>
          <a:effectLst>
            <a:outerShdw blurRad="57150" dist="19050" dir="5400000" algn="bl" rotWithShape="0">
              <a:srgbClr val="000000">
                <a:alpha val="40000"/>
              </a:srgbClr>
            </a:outerShdw>
          </a:effectLst>
        </p:spPr>
      </p:pic>
      <p:sp>
        <p:nvSpPr>
          <p:cNvPr id="1025" name="Google Shape;1025;gca243c3731_0_483"/>
          <p:cNvSpPr txBox="1">
            <a:spLocks noGrp="1"/>
          </p:cNvSpPr>
          <p:nvPr>
            <p:ph type="body" idx="1"/>
          </p:nvPr>
        </p:nvSpPr>
        <p:spPr>
          <a:xfrm>
            <a:off x="6810405" y="439385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500" b="0"/>
              <a:t>[4] </a:t>
            </a:r>
            <a:r>
              <a:rPr lang="en-GB" sz="500" b="0">
                <a:highlight>
                  <a:srgbClr val="E4E8EE"/>
                </a:highlight>
                <a:latin typeface="Arial"/>
                <a:ea typeface="Arial"/>
                <a:cs typeface="Arial"/>
                <a:sym typeface="Arial"/>
              </a:rPr>
              <a:t>M. Sawerwain,  </a:t>
            </a:r>
            <a:endParaRPr sz="500" b="0">
              <a:highlight>
                <a:srgbClr val="E4E8EE"/>
              </a:highlight>
              <a:latin typeface="Arial"/>
              <a:ea typeface="Arial"/>
              <a:cs typeface="Arial"/>
              <a:sym typeface="Arial"/>
            </a:endParaRPr>
          </a:p>
          <a:p>
            <a:pPr marL="0" lvl="0" indent="0" algn="l" rtl="0">
              <a:spcBef>
                <a:spcPts val="0"/>
              </a:spcBef>
              <a:spcAft>
                <a:spcPts val="0"/>
              </a:spcAft>
              <a:buNone/>
            </a:pPr>
            <a:r>
              <a:rPr lang="en-GB" sz="500" b="0">
                <a:highlight>
                  <a:srgbClr val="E4E8EE"/>
                </a:highlight>
                <a:latin typeface="Arial"/>
                <a:ea typeface="Arial"/>
                <a:cs typeface="Arial"/>
                <a:sym typeface="Arial"/>
              </a:rPr>
              <a:t>M. Wroblewski (2019)</a:t>
            </a:r>
            <a:r>
              <a:rPr lang="en-GB" sz="1100" b="0">
                <a:highlight>
                  <a:srgbClr val="E4E8EE"/>
                </a:highlight>
                <a:latin typeface="Arial"/>
                <a:ea typeface="Arial"/>
                <a:cs typeface="Arial"/>
                <a:sym typeface="Arial"/>
              </a:rPr>
              <a:t> </a:t>
            </a:r>
            <a:endParaRPr sz="1800" b="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gca243c3731_0_409"/>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1031" name="Google Shape;1031;gca243c3731_0_409"/>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Feature Mapping  </a:t>
            </a:r>
            <a:endParaRPr/>
          </a:p>
        </p:txBody>
      </p:sp>
      <p:sp>
        <p:nvSpPr>
          <p:cNvPr id="1032" name="Google Shape;1032;gca243c3731_0_409"/>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033" name="Google Shape;1033;gca243c3731_0_409"/>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034" name="Google Shape;1034;gca243c3731_0_409"/>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035" name="Google Shape;1035;gca243c3731_0_409"/>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036" name="Google Shape;1036;gca243c3731_0_409"/>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037" name="Google Shape;1037;gca243c3731_0_409"/>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038" name="Google Shape;1038;gca243c3731_0_409"/>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039" name="Google Shape;1039;gca243c3731_0_409"/>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043"/>
        <p:cNvGrpSpPr/>
        <p:nvPr/>
      </p:nvGrpSpPr>
      <p:grpSpPr>
        <a:xfrm>
          <a:off x="0" y="0"/>
          <a:ext cx="0" cy="0"/>
          <a:chOff x="0" y="0"/>
          <a:chExt cx="0" cy="0"/>
        </a:xfrm>
      </p:grpSpPr>
      <p:sp>
        <p:nvSpPr>
          <p:cNvPr id="1044" name="Google Shape;1044;gca6c4a9396_0_1186"/>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1045" name="Google Shape;1045;gca6c4a9396_0_1186"/>
          <p:cNvSpPr txBox="1">
            <a:spLocks noGrp="1"/>
          </p:cNvSpPr>
          <p:nvPr>
            <p:ph type="body" idx="1"/>
          </p:nvPr>
        </p:nvSpPr>
        <p:spPr>
          <a:xfrm>
            <a:off x="823925" y="1302200"/>
            <a:ext cx="7885800" cy="2253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SzPts val="1800"/>
              <a:buChar char="–"/>
            </a:pPr>
            <a:r>
              <a:rPr lang="en-GB"/>
              <a:t>A Feature Map reduces the amount of resources required to describe a large set of data.</a:t>
            </a:r>
            <a:endParaRPr/>
          </a:p>
          <a:p>
            <a:pPr marL="317500" lvl="1" indent="-317500" algn="l" rtl="0">
              <a:spcBef>
                <a:spcPts val="1134"/>
              </a:spcBef>
              <a:spcAft>
                <a:spcPts val="0"/>
              </a:spcAft>
              <a:buSzPts val="2000"/>
              <a:buChar char="–"/>
            </a:pPr>
            <a:r>
              <a:rPr lang="en-GB" b="1" i="1">
                <a:solidFill>
                  <a:srgbClr val="000000"/>
                </a:solidFill>
              </a:rPr>
              <a:t>V</a:t>
            </a:r>
            <a:r>
              <a:rPr lang="en-GB" i="1">
                <a:solidFill>
                  <a:srgbClr val="000000"/>
                </a:solidFill>
              </a:rPr>
              <a:t>(</a:t>
            </a:r>
            <a:r>
              <a:rPr lang="en-GB">
                <a:solidFill>
                  <a:srgbClr val="000000"/>
                </a:solidFill>
                <a:highlight>
                  <a:srgbClr val="FFFFFF"/>
                </a:highlight>
              </a:rPr>
              <a:t>Φ(𝑥⃗)</a:t>
            </a:r>
            <a:r>
              <a:rPr lang="en-GB" i="1">
                <a:solidFill>
                  <a:srgbClr val="000000"/>
                </a:solidFill>
              </a:rPr>
              <a:t>)</a:t>
            </a:r>
            <a:r>
              <a:rPr lang="en-GB">
                <a:solidFill>
                  <a:srgbClr val="000000"/>
                </a:solidFill>
                <a:highlight>
                  <a:srgbClr val="FFFFFF"/>
                </a:highlight>
              </a:rPr>
              <a:t> is the parameterized circuit which converts the classical data to Quantum Data</a:t>
            </a:r>
            <a:endParaRPr>
              <a:solidFill>
                <a:srgbClr val="000000"/>
              </a:solidFill>
              <a:highlight>
                <a:srgbClr val="FFFFFF"/>
              </a:highlight>
            </a:endParaRPr>
          </a:p>
          <a:p>
            <a:pPr marL="317500" lvl="1" indent="-317500" algn="l" rtl="0">
              <a:spcBef>
                <a:spcPts val="1134"/>
              </a:spcBef>
              <a:spcAft>
                <a:spcPts val="0"/>
              </a:spcAft>
              <a:buSzPts val="2000"/>
              <a:buFont typeface="Calibri"/>
              <a:buChar char="–"/>
            </a:pPr>
            <a:r>
              <a:rPr lang="en-GB">
                <a:solidFill>
                  <a:srgbClr val="000000"/>
                </a:solidFill>
                <a:highlight>
                  <a:srgbClr val="FFFFFF"/>
                </a:highlight>
              </a:rPr>
              <a:t>Here Φ(…) is a classical function applied on a classical data</a:t>
            </a:r>
            <a:endParaRPr>
              <a:solidFill>
                <a:srgbClr val="000000"/>
              </a:solidFill>
              <a:highlight>
                <a:srgbClr val="FFFFFF"/>
              </a:highlight>
            </a:endParaRPr>
          </a:p>
        </p:txBody>
      </p:sp>
      <p:sp>
        <p:nvSpPr>
          <p:cNvPr id="1046" name="Google Shape;1046;gca6c4a9396_0_1186"/>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Feature Mapping  </a:t>
            </a:r>
            <a:endParaRPr/>
          </a:p>
        </p:txBody>
      </p:sp>
      <p:sp>
        <p:nvSpPr>
          <p:cNvPr id="1047" name="Google Shape;1047;gca6c4a9396_0_1186"/>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048" name="Google Shape;1048;gca6c4a9396_0_1186"/>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049" name="Google Shape;1049;gca6c4a9396_0_1186"/>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050" name="Google Shape;1050;gca6c4a9396_0_1186"/>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051" name="Google Shape;1051;gca6c4a9396_0_1186"/>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052" name="Google Shape;1052;gca6c4a9396_0_1186"/>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053" name="Google Shape;1053;gca6c4a9396_0_1186"/>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054" name="Google Shape;1054;gca6c4a9396_0_1186"/>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gca6c4a9396_0_9"/>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1060" name="Google Shape;1060;gca6c4a9396_0_9"/>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Feature Mapping → Types  </a:t>
            </a:r>
            <a:endParaRPr/>
          </a:p>
        </p:txBody>
      </p:sp>
      <p:sp>
        <p:nvSpPr>
          <p:cNvPr id="1061" name="Google Shape;1061;gca6c4a9396_0_9"/>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062" name="Google Shape;1062;gca6c4a9396_0_9"/>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063" name="Google Shape;1063;gca6c4a9396_0_9"/>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064" name="Google Shape;1064;gca6c4a9396_0_9"/>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065" name="Google Shape;1065;gca6c4a9396_0_9"/>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066" name="Google Shape;1066;gca6c4a9396_0_9"/>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067" name="Google Shape;1067;gca6c4a9396_0_9"/>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068" name="Google Shape;1068;gca6c4a9396_0_9"/>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gca6c4a9396_0_1200"/>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1074" name="Google Shape;1074;gca6c4a9396_0_1200"/>
          <p:cNvSpPr txBox="1">
            <a:spLocks noGrp="1"/>
          </p:cNvSpPr>
          <p:nvPr>
            <p:ph type="body" idx="1"/>
          </p:nvPr>
        </p:nvSpPr>
        <p:spPr>
          <a:xfrm>
            <a:off x="881125" y="730300"/>
            <a:ext cx="7836600" cy="38412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30200" algn="l" rtl="0">
              <a:lnSpc>
                <a:spcPct val="175000"/>
              </a:lnSpc>
              <a:spcBef>
                <a:spcPts val="2100"/>
              </a:spcBef>
              <a:spcAft>
                <a:spcPts val="0"/>
              </a:spcAft>
              <a:buSzPts val="2000"/>
              <a:buFont typeface="Calibri"/>
              <a:buChar char="–"/>
            </a:pPr>
            <a:r>
              <a:rPr lang="en-GB" sz="1400" b="1">
                <a:solidFill>
                  <a:srgbClr val="292929"/>
                </a:solidFill>
                <a:latin typeface="Arial"/>
                <a:ea typeface="Arial"/>
                <a:cs typeface="Arial"/>
                <a:sym typeface="Arial"/>
              </a:rPr>
              <a:t>PauliFeatureMap</a:t>
            </a:r>
            <a:endParaRPr sz="1400" b="1">
              <a:solidFill>
                <a:srgbClr val="292929"/>
              </a:solidFill>
              <a:latin typeface="Arial"/>
              <a:ea typeface="Arial"/>
              <a:cs typeface="Arial"/>
              <a:sym typeface="Arial"/>
            </a:endParaRPr>
          </a:p>
          <a:p>
            <a:pPr marL="568325" lvl="2" indent="-234950" algn="l" rtl="0">
              <a:lnSpc>
                <a:spcPct val="218181"/>
              </a:lnSpc>
              <a:spcBef>
                <a:spcPts val="0"/>
              </a:spcBef>
              <a:spcAft>
                <a:spcPts val="0"/>
              </a:spcAft>
              <a:buSzPts val="2000"/>
              <a:buFont typeface="Calibri"/>
              <a:buChar char="•"/>
            </a:pPr>
            <a:r>
              <a:rPr lang="en-GB" sz="1400">
                <a:solidFill>
                  <a:srgbClr val="292929"/>
                </a:solidFill>
                <a:latin typeface="Arial"/>
                <a:ea typeface="Arial"/>
                <a:cs typeface="Arial"/>
                <a:sym typeface="Arial"/>
              </a:rPr>
              <a:t>1.</a:t>
            </a:r>
            <a:r>
              <a:rPr lang="en-GB" sz="700">
                <a:solidFill>
                  <a:srgbClr val="292929"/>
                </a:solidFill>
                <a:latin typeface="Times New Roman"/>
                <a:ea typeface="Times New Roman"/>
                <a:cs typeface="Times New Roman"/>
                <a:sym typeface="Times New Roman"/>
              </a:rPr>
              <a:t>    </a:t>
            </a:r>
            <a:r>
              <a:rPr lang="en-GB" sz="1400">
                <a:solidFill>
                  <a:srgbClr val="292929"/>
                </a:solidFill>
                <a:latin typeface="Arial"/>
                <a:ea typeface="Arial"/>
                <a:cs typeface="Arial"/>
                <a:sym typeface="Arial"/>
              </a:rPr>
              <a:t>More general form of the feature map</a:t>
            </a:r>
            <a:endParaRPr sz="1400">
              <a:solidFill>
                <a:srgbClr val="292929"/>
              </a:solidFill>
              <a:latin typeface="Arial"/>
              <a:ea typeface="Arial"/>
              <a:cs typeface="Arial"/>
              <a:sym typeface="Arial"/>
            </a:endParaRPr>
          </a:p>
          <a:p>
            <a:pPr marL="568325" lvl="2" indent="-234950" algn="l" rtl="0">
              <a:lnSpc>
                <a:spcPct val="218181"/>
              </a:lnSpc>
              <a:spcBef>
                <a:spcPts val="0"/>
              </a:spcBef>
              <a:spcAft>
                <a:spcPts val="0"/>
              </a:spcAft>
              <a:buSzPts val="2000"/>
              <a:buFont typeface="Calibri"/>
              <a:buChar char="•"/>
            </a:pPr>
            <a:r>
              <a:rPr lang="en-GB" sz="1400">
                <a:solidFill>
                  <a:srgbClr val="292929"/>
                </a:solidFill>
                <a:latin typeface="Arial"/>
                <a:ea typeface="Arial"/>
                <a:cs typeface="Arial"/>
                <a:sym typeface="Arial"/>
              </a:rPr>
              <a:t>2.</a:t>
            </a:r>
            <a:r>
              <a:rPr lang="en-GB" sz="700">
                <a:solidFill>
                  <a:srgbClr val="292929"/>
                </a:solidFill>
                <a:latin typeface="Times New Roman"/>
                <a:ea typeface="Times New Roman"/>
                <a:cs typeface="Times New Roman"/>
                <a:sym typeface="Times New Roman"/>
              </a:rPr>
              <a:t>    </a:t>
            </a:r>
            <a:r>
              <a:rPr lang="en-GB" sz="1400">
                <a:solidFill>
                  <a:srgbClr val="292929"/>
                </a:solidFill>
                <a:latin typeface="Arial"/>
                <a:ea typeface="Arial"/>
                <a:cs typeface="Arial"/>
                <a:sym typeface="Arial"/>
              </a:rPr>
              <a:t>It allows the user to create feature maps using different gates</a:t>
            </a:r>
            <a:endParaRPr sz="1400">
              <a:solidFill>
                <a:srgbClr val="292929"/>
              </a:solidFill>
              <a:latin typeface="Arial"/>
              <a:ea typeface="Arial"/>
              <a:cs typeface="Arial"/>
              <a:sym typeface="Arial"/>
            </a:endParaRPr>
          </a:p>
          <a:p>
            <a:pPr marL="317500" lvl="1" indent="-330200" algn="l" rtl="0">
              <a:lnSpc>
                <a:spcPct val="123529"/>
              </a:lnSpc>
              <a:spcBef>
                <a:spcPts val="0"/>
              </a:spcBef>
              <a:spcAft>
                <a:spcPts val="0"/>
              </a:spcAft>
              <a:buSzPts val="2000"/>
              <a:buFont typeface="Calibri"/>
              <a:buChar char="–"/>
            </a:pPr>
            <a:r>
              <a:rPr lang="en-GB" sz="1400" b="1">
                <a:solidFill>
                  <a:srgbClr val="292929"/>
                </a:solidFill>
                <a:latin typeface="Arial"/>
                <a:ea typeface="Arial"/>
                <a:cs typeface="Arial"/>
                <a:sym typeface="Arial"/>
              </a:rPr>
              <a:t>ZZFeatureMap</a:t>
            </a:r>
            <a:endParaRPr sz="1400" b="1">
              <a:solidFill>
                <a:srgbClr val="292929"/>
              </a:solidFill>
              <a:latin typeface="Arial"/>
              <a:ea typeface="Arial"/>
              <a:cs typeface="Arial"/>
              <a:sym typeface="Arial"/>
            </a:endParaRPr>
          </a:p>
          <a:p>
            <a:pPr marL="568325" lvl="2" indent="-234950" algn="l" rtl="0">
              <a:lnSpc>
                <a:spcPct val="115000"/>
              </a:lnSpc>
              <a:spcBef>
                <a:spcPts val="0"/>
              </a:spcBef>
              <a:spcAft>
                <a:spcPts val="0"/>
              </a:spcAft>
              <a:buSzPts val="2000"/>
              <a:buFont typeface="Calibri"/>
              <a:buChar char="•"/>
            </a:pPr>
            <a:r>
              <a:rPr lang="en-GB" sz="1400">
                <a:solidFill>
                  <a:srgbClr val="292929"/>
                </a:solidFill>
                <a:highlight>
                  <a:srgbClr val="FFFFFF"/>
                </a:highlight>
                <a:latin typeface="Arial"/>
                <a:ea typeface="Arial"/>
                <a:cs typeface="Arial"/>
                <a:sym typeface="Arial"/>
              </a:rPr>
              <a:t>Second-order Pauli-Z evolution circuit</a:t>
            </a:r>
            <a:endParaRPr sz="1400">
              <a:solidFill>
                <a:srgbClr val="292929"/>
              </a:solidFill>
              <a:highlight>
                <a:srgbClr val="FFFFFF"/>
              </a:highlight>
              <a:latin typeface="Arial"/>
              <a:ea typeface="Arial"/>
              <a:cs typeface="Arial"/>
              <a:sym typeface="Arial"/>
            </a:endParaRPr>
          </a:p>
          <a:p>
            <a:pPr marL="317500" lvl="1" indent="-330200" algn="l" rtl="0">
              <a:lnSpc>
                <a:spcPct val="123529"/>
              </a:lnSpc>
              <a:spcBef>
                <a:spcPts val="0"/>
              </a:spcBef>
              <a:spcAft>
                <a:spcPts val="0"/>
              </a:spcAft>
              <a:buSzPts val="2000"/>
              <a:buFont typeface="Calibri"/>
              <a:buChar char="–"/>
            </a:pPr>
            <a:r>
              <a:rPr lang="en-GB" sz="1400" b="1">
                <a:solidFill>
                  <a:srgbClr val="292929"/>
                </a:solidFill>
                <a:latin typeface="Arial"/>
                <a:ea typeface="Arial"/>
                <a:cs typeface="Arial"/>
                <a:sym typeface="Arial"/>
              </a:rPr>
              <a:t>ZFeatureMap</a:t>
            </a:r>
            <a:endParaRPr sz="1400" b="1">
              <a:solidFill>
                <a:srgbClr val="292929"/>
              </a:solidFill>
              <a:latin typeface="Arial"/>
              <a:ea typeface="Arial"/>
              <a:cs typeface="Arial"/>
              <a:sym typeface="Arial"/>
            </a:endParaRPr>
          </a:p>
          <a:p>
            <a:pPr marL="568325" lvl="2" indent="-234950" algn="l" rtl="0">
              <a:lnSpc>
                <a:spcPct val="200000"/>
              </a:lnSpc>
              <a:spcBef>
                <a:spcPts val="0"/>
              </a:spcBef>
              <a:spcAft>
                <a:spcPts val="0"/>
              </a:spcAft>
              <a:buSzPts val="2000"/>
              <a:buFont typeface="Calibri"/>
              <a:buChar char="•"/>
            </a:pPr>
            <a:r>
              <a:rPr lang="en-GB" sz="1400">
                <a:solidFill>
                  <a:srgbClr val="292929"/>
                </a:solidFill>
                <a:latin typeface="Arial"/>
                <a:ea typeface="Arial"/>
                <a:cs typeface="Arial"/>
                <a:sym typeface="Arial"/>
              </a:rPr>
              <a:t>The first order Pauli Z-evolution circuit.</a:t>
            </a:r>
            <a:endParaRPr>
              <a:solidFill>
                <a:srgbClr val="000000"/>
              </a:solidFill>
              <a:highlight>
                <a:srgbClr val="FFFFFF"/>
              </a:highlight>
            </a:endParaRPr>
          </a:p>
        </p:txBody>
      </p:sp>
      <p:sp>
        <p:nvSpPr>
          <p:cNvPr id="1075" name="Google Shape;1075;gca6c4a9396_0_1200"/>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Feature Mapping → Types  </a:t>
            </a:r>
            <a:endParaRPr/>
          </a:p>
        </p:txBody>
      </p:sp>
      <p:sp>
        <p:nvSpPr>
          <p:cNvPr id="1076" name="Google Shape;1076;gca6c4a9396_0_120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077" name="Google Shape;1077;gca6c4a9396_0_1200"/>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078" name="Google Shape;1078;gca6c4a9396_0_1200"/>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079" name="Google Shape;1079;gca6c4a9396_0_1200"/>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080" name="Google Shape;1080;gca6c4a9396_0_1200"/>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081" name="Google Shape;1081;gca6c4a9396_0_1200"/>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082" name="Google Shape;1082;gca6c4a9396_0_1200"/>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083" name="Google Shape;1083;gca6c4a9396_0_120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gca6c4a9396_0_25"/>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1089" name="Google Shape;1089;gca6c4a9396_0_25"/>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Feature Mapping  → Implementation: Data Preparation </a:t>
            </a:r>
            <a:endParaRPr/>
          </a:p>
        </p:txBody>
      </p:sp>
      <p:sp>
        <p:nvSpPr>
          <p:cNvPr id="1090" name="Google Shape;1090;gca6c4a9396_0_25"/>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091" name="Google Shape;1091;gca6c4a9396_0_25"/>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092" name="Google Shape;1092;gca6c4a9396_0_25"/>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093" name="Google Shape;1093;gca6c4a9396_0_25"/>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094" name="Google Shape;1094;gca6c4a9396_0_25"/>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095" name="Google Shape;1095;gca6c4a9396_0_25"/>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096" name="Google Shape;1096;gca6c4a9396_0_25"/>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097" name="Google Shape;1097;gca6c4a9396_0_25"/>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098" name="Google Shape;1098;gca6c4a9396_0_25"/>
          <p:cNvPicPr preferRelativeResize="0"/>
          <p:nvPr/>
        </p:nvPicPr>
        <p:blipFill rotWithShape="1">
          <a:blip r:embed="rId3">
            <a:alphaModFix/>
          </a:blip>
          <a:srcRect b="81940"/>
          <a:stretch/>
        </p:blipFill>
        <p:spPr>
          <a:xfrm>
            <a:off x="1334350" y="1102425"/>
            <a:ext cx="5741275" cy="670474"/>
          </a:xfrm>
          <a:prstGeom prst="rect">
            <a:avLst/>
          </a:prstGeom>
          <a:noFill/>
          <a:ln>
            <a:noFill/>
          </a:ln>
        </p:spPr>
      </p:pic>
      <p:pic>
        <p:nvPicPr>
          <p:cNvPr id="1099" name="Google Shape;1099;gca6c4a9396_0_25"/>
          <p:cNvPicPr preferRelativeResize="0"/>
          <p:nvPr/>
        </p:nvPicPr>
        <p:blipFill rotWithShape="1">
          <a:blip r:embed="rId3">
            <a:alphaModFix/>
          </a:blip>
          <a:srcRect t="18460"/>
          <a:stretch/>
        </p:blipFill>
        <p:spPr>
          <a:xfrm>
            <a:off x="1334350" y="1787700"/>
            <a:ext cx="5741275" cy="3027199"/>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103"/>
        <p:cNvGrpSpPr/>
        <p:nvPr/>
      </p:nvGrpSpPr>
      <p:grpSpPr>
        <a:xfrm>
          <a:off x="0" y="0"/>
          <a:ext cx="0" cy="0"/>
          <a:chOff x="0" y="0"/>
          <a:chExt cx="0" cy="0"/>
        </a:xfrm>
      </p:grpSpPr>
      <p:sp>
        <p:nvSpPr>
          <p:cNvPr id="1104" name="Google Shape;1104;gca6c4a9396_0_44"/>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1105" name="Google Shape;1105;gca6c4a9396_0_44"/>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Feature Mapping  → Implementation: Data Preparation </a:t>
            </a:r>
            <a:endParaRPr/>
          </a:p>
        </p:txBody>
      </p:sp>
      <p:sp>
        <p:nvSpPr>
          <p:cNvPr id="1106" name="Google Shape;1106;gca6c4a9396_0_44"/>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107" name="Google Shape;1107;gca6c4a9396_0_44"/>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108" name="Google Shape;1108;gca6c4a9396_0_44"/>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109" name="Google Shape;1109;gca6c4a9396_0_44"/>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110" name="Google Shape;1110;gca6c4a9396_0_44"/>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111" name="Google Shape;1111;gca6c4a9396_0_44"/>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112" name="Google Shape;1112;gca6c4a9396_0_44"/>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113" name="Google Shape;1113;gca6c4a9396_0_44"/>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114" name="Google Shape;1114;gca6c4a9396_0_44"/>
          <p:cNvPicPr preferRelativeResize="0"/>
          <p:nvPr/>
        </p:nvPicPr>
        <p:blipFill>
          <a:blip r:embed="rId3">
            <a:alphaModFix/>
          </a:blip>
          <a:stretch>
            <a:fillRect/>
          </a:stretch>
        </p:blipFill>
        <p:spPr>
          <a:xfrm>
            <a:off x="1230850" y="1158175"/>
            <a:ext cx="6349001" cy="3587006"/>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gca6c4a9396_0_362"/>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1120" name="Google Shape;1120;gca6c4a9396_0_362"/>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Feature Mapping  → Implementation: Circuit</a:t>
            </a:r>
            <a:endParaRPr/>
          </a:p>
        </p:txBody>
      </p:sp>
      <p:sp>
        <p:nvSpPr>
          <p:cNvPr id="1121" name="Google Shape;1121;gca6c4a9396_0_362"/>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122" name="Google Shape;1122;gca6c4a9396_0_362"/>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123" name="Google Shape;1123;gca6c4a9396_0_362"/>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124" name="Google Shape;1124;gca6c4a9396_0_362"/>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125" name="Google Shape;1125;gca6c4a9396_0_362"/>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126" name="Google Shape;1126;gca6c4a9396_0_362"/>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127" name="Google Shape;1127;gca6c4a9396_0_362"/>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128" name="Google Shape;1128;gca6c4a9396_0_362"/>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129" name="Google Shape;1129;gca6c4a9396_0_362"/>
          <p:cNvPicPr preferRelativeResize="0"/>
          <p:nvPr/>
        </p:nvPicPr>
        <p:blipFill>
          <a:blip r:embed="rId3">
            <a:alphaModFix/>
          </a:blip>
          <a:stretch>
            <a:fillRect/>
          </a:stretch>
        </p:blipFill>
        <p:spPr>
          <a:xfrm>
            <a:off x="1139650" y="1213897"/>
            <a:ext cx="6362700" cy="219075"/>
          </a:xfrm>
          <a:prstGeom prst="rect">
            <a:avLst/>
          </a:prstGeom>
          <a:noFill/>
          <a:ln>
            <a:noFill/>
          </a:ln>
        </p:spPr>
      </p:pic>
      <p:pic>
        <p:nvPicPr>
          <p:cNvPr id="1130" name="Google Shape;1130;gca6c4a9396_0_362"/>
          <p:cNvPicPr preferRelativeResize="0"/>
          <p:nvPr/>
        </p:nvPicPr>
        <p:blipFill>
          <a:blip r:embed="rId4">
            <a:alphaModFix/>
          </a:blip>
          <a:stretch>
            <a:fillRect/>
          </a:stretch>
        </p:blipFill>
        <p:spPr>
          <a:xfrm>
            <a:off x="1187213" y="4227372"/>
            <a:ext cx="4724400" cy="323850"/>
          </a:xfrm>
          <a:prstGeom prst="rect">
            <a:avLst/>
          </a:prstGeom>
          <a:noFill/>
          <a:ln>
            <a:noFill/>
          </a:ln>
        </p:spPr>
      </p:pic>
      <p:pic>
        <p:nvPicPr>
          <p:cNvPr id="1131" name="Google Shape;1131;gca6c4a9396_0_362"/>
          <p:cNvPicPr preferRelativeResize="0"/>
          <p:nvPr/>
        </p:nvPicPr>
        <p:blipFill>
          <a:blip r:embed="rId5">
            <a:alphaModFix/>
          </a:blip>
          <a:stretch>
            <a:fillRect/>
          </a:stretch>
        </p:blipFill>
        <p:spPr>
          <a:xfrm>
            <a:off x="1506300" y="1649075"/>
            <a:ext cx="4086225" cy="236220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135"/>
        <p:cNvGrpSpPr/>
        <p:nvPr/>
      </p:nvGrpSpPr>
      <p:grpSpPr>
        <a:xfrm>
          <a:off x="0" y="0"/>
          <a:ext cx="0" cy="0"/>
          <a:chOff x="0" y="0"/>
          <a:chExt cx="0" cy="0"/>
        </a:xfrm>
      </p:grpSpPr>
      <p:sp>
        <p:nvSpPr>
          <p:cNvPr id="1136" name="Google Shape;1136;gca6c4a9396_0_60"/>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1137" name="Google Shape;1137;gca6c4a9396_0_60"/>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Feature Mapping  → Implementation: Circuit</a:t>
            </a:r>
            <a:endParaRPr/>
          </a:p>
        </p:txBody>
      </p:sp>
      <p:sp>
        <p:nvSpPr>
          <p:cNvPr id="1138" name="Google Shape;1138;gca6c4a9396_0_6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139" name="Google Shape;1139;gca6c4a9396_0_60"/>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140" name="Google Shape;1140;gca6c4a9396_0_60"/>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141" name="Google Shape;1141;gca6c4a9396_0_60"/>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142" name="Google Shape;1142;gca6c4a9396_0_60"/>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143" name="Google Shape;1143;gca6c4a9396_0_60"/>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144" name="Google Shape;1144;gca6c4a9396_0_60"/>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145" name="Google Shape;1145;gca6c4a9396_0_6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146" name="Google Shape;1146;gca6c4a9396_0_60"/>
          <p:cNvPicPr preferRelativeResize="0"/>
          <p:nvPr/>
        </p:nvPicPr>
        <p:blipFill>
          <a:blip r:embed="rId3">
            <a:alphaModFix/>
          </a:blip>
          <a:stretch>
            <a:fillRect/>
          </a:stretch>
        </p:blipFill>
        <p:spPr>
          <a:xfrm>
            <a:off x="1193688" y="1831347"/>
            <a:ext cx="5438775" cy="561975"/>
          </a:xfrm>
          <a:prstGeom prst="rect">
            <a:avLst/>
          </a:prstGeom>
          <a:noFill/>
          <a:ln>
            <a:noFill/>
          </a:ln>
        </p:spPr>
      </p:pic>
      <p:pic>
        <p:nvPicPr>
          <p:cNvPr id="1147" name="Google Shape;1147;gca6c4a9396_0_60"/>
          <p:cNvPicPr preferRelativeResize="0"/>
          <p:nvPr/>
        </p:nvPicPr>
        <p:blipFill>
          <a:blip r:embed="rId4">
            <a:alphaModFix/>
          </a:blip>
          <a:stretch>
            <a:fillRect/>
          </a:stretch>
        </p:blipFill>
        <p:spPr>
          <a:xfrm>
            <a:off x="152400" y="2728250"/>
            <a:ext cx="6254151" cy="1718725"/>
          </a:xfrm>
          <a:prstGeom prst="rect">
            <a:avLst/>
          </a:prstGeom>
          <a:noFill/>
          <a:ln>
            <a:noFill/>
          </a:ln>
        </p:spPr>
      </p:pic>
      <p:pic>
        <p:nvPicPr>
          <p:cNvPr id="1148" name="Google Shape;1148;gca6c4a9396_0_60"/>
          <p:cNvPicPr preferRelativeResize="0"/>
          <p:nvPr/>
        </p:nvPicPr>
        <p:blipFill>
          <a:blip r:embed="rId5">
            <a:alphaModFix/>
          </a:blip>
          <a:stretch>
            <a:fillRect/>
          </a:stretch>
        </p:blipFill>
        <p:spPr>
          <a:xfrm>
            <a:off x="7907313" y="2873234"/>
            <a:ext cx="914400" cy="1428750"/>
          </a:xfrm>
          <a:prstGeom prst="rect">
            <a:avLst/>
          </a:prstGeom>
          <a:noFill/>
          <a:ln>
            <a:noFill/>
          </a:ln>
        </p:spPr>
      </p:pic>
      <p:sp>
        <p:nvSpPr>
          <p:cNvPr id="1149" name="Google Shape;1149;gca6c4a9396_0_60"/>
          <p:cNvSpPr/>
          <p:nvPr/>
        </p:nvSpPr>
        <p:spPr>
          <a:xfrm>
            <a:off x="6884888" y="3376988"/>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4" name="Google Shape;1154;gca6c4a9396_0_77"/>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1155" name="Google Shape;1155;gca6c4a9396_0_77"/>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156" name="Google Shape;1156;gca6c4a9396_0_77"/>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157" name="Google Shape;1157;gca6c4a9396_0_77"/>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158" name="Google Shape;1158;gca6c4a9396_0_77"/>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159" name="Google Shape;1159;gca6c4a9396_0_77"/>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160" name="Google Shape;1160;gca6c4a9396_0_77"/>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161" name="Google Shape;1161;gca6c4a9396_0_77"/>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162" name="Google Shape;1162;gca6c4a9396_0_77"/>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163" name="Google Shape;1163;gca6c4a9396_0_77"/>
          <p:cNvPicPr preferRelativeResize="0"/>
          <p:nvPr/>
        </p:nvPicPr>
        <p:blipFill>
          <a:blip r:embed="rId3">
            <a:alphaModFix/>
          </a:blip>
          <a:stretch>
            <a:fillRect/>
          </a:stretch>
        </p:blipFill>
        <p:spPr>
          <a:xfrm>
            <a:off x="7502350" y="1277900"/>
            <a:ext cx="981950" cy="3186175"/>
          </a:xfrm>
          <a:prstGeom prst="rect">
            <a:avLst/>
          </a:prstGeom>
          <a:noFill/>
          <a:ln>
            <a:noFill/>
          </a:ln>
        </p:spPr>
      </p:pic>
      <p:pic>
        <p:nvPicPr>
          <p:cNvPr id="1164" name="Google Shape;1164;gca6c4a9396_0_77"/>
          <p:cNvPicPr preferRelativeResize="0"/>
          <p:nvPr/>
        </p:nvPicPr>
        <p:blipFill>
          <a:blip r:embed="rId4">
            <a:alphaModFix/>
          </a:blip>
          <a:stretch>
            <a:fillRect/>
          </a:stretch>
        </p:blipFill>
        <p:spPr>
          <a:xfrm>
            <a:off x="662000" y="1378375"/>
            <a:ext cx="5581650" cy="2638425"/>
          </a:xfrm>
          <a:prstGeom prst="rect">
            <a:avLst/>
          </a:prstGeom>
          <a:noFill/>
          <a:ln>
            <a:noFill/>
          </a:ln>
          <a:effectLst>
            <a:outerShdw blurRad="57150" dist="19050" dir="5400000" algn="bl" rotWithShape="0">
              <a:srgbClr val="000000">
                <a:alpha val="52000"/>
              </a:srgbClr>
            </a:outerShdw>
          </a:effectLst>
        </p:spPr>
      </p:pic>
      <p:sp>
        <p:nvSpPr>
          <p:cNvPr id="1165" name="Google Shape;1165;gca6c4a9396_0_77"/>
          <p:cNvSpPr/>
          <p:nvPr/>
        </p:nvSpPr>
        <p:spPr>
          <a:xfrm>
            <a:off x="6510738" y="2660388"/>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66" name="Google Shape;1166;gca6c4a9396_0_77"/>
          <p:cNvPicPr preferRelativeResize="0"/>
          <p:nvPr/>
        </p:nvPicPr>
        <p:blipFill>
          <a:blip r:embed="rId5">
            <a:alphaModFix/>
          </a:blip>
          <a:stretch>
            <a:fillRect/>
          </a:stretch>
        </p:blipFill>
        <p:spPr>
          <a:xfrm>
            <a:off x="662000" y="4269575"/>
            <a:ext cx="2543175" cy="361950"/>
          </a:xfrm>
          <a:prstGeom prst="rect">
            <a:avLst/>
          </a:prstGeom>
          <a:noFill/>
          <a:ln>
            <a:noFill/>
          </a:ln>
          <a:effectLst>
            <a:outerShdw blurRad="57150" dist="19050" dir="5400000" algn="bl" rotWithShape="0">
              <a:srgbClr val="000000">
                <a:alpha val="4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ca6c4a9396_0_863"/>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Introduction </a:t>
            </a:r>
            <a:endParaRPr/>
          </a:p>
        </p:txBody>
      </p:sp>
      <p:sp>
        <p:nvSpPr>
          <p:cNvPr id="153" name="Google Shape;153;gca6c4a9396_0_863"/>
          <p:cNvSpPr txBox="1">
            <a:spLocks noGrp="1"/>
          </p:cNvSpPr>
          <p:nvPr>
            <p:ph type="body" idx="1"/>
          </p:nvPr>
        </p:nvSpPr>
        <p:spPr>
          <a:xfrm>
            <a:off x="828675" y="121095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17500" algn="l" rtl="0">
              <a:spcBef>
                <a:spcPts val="1134"/>
              </a:spcBef>
              <a:spcAft>
                <a:spcPts val="0"/>
              </a:spcAft>
              <a:buSzPts val="2000"/>
              <a:buChar char="–"/>
            </a:pPr>
            <a:r>
              <a:rPr lang="en-GB"/>
              <a:t>Provide a tool / training ground better understand quantum machine learning </a:t>
            </a:r>
            <a:endParaRPr/>
          </a:p>
          <a:p>
            <a:pPr marL="317500" lvl="1" indent="-317500" algn="l" rtl="0">
              <a:spcBef>
                <a:spcPts val="1134"/>
              </a:spcBef>
              <a:spcAft>
                <a:spcPts val="0"/>
              </a:spcAft>
              <a:buSzPts val="1800"/>
              <a:buChar char="–"/>
            </a:pPr>
            <a:r>
              <a:rPr lang="en-GB"/>
              <a:t>From the Machine learning algorithms we know </a:t>
            </a:r>
            <a:endParaRPr/>
          </a:p>
          <a:p>
            <a:pPr marL="568325" lvl="2" indent="-222250" algn="l" rtl="0">
              <a:spcBef>
                <a:spcPts val="1134"/>
              </a:spcBef>
              <a:spcAft>
                <a:spcPts val="0"/>
              </a:spcAft>
              <a:buSzPts val="1800"/>
              <a:buChar char="•"/>
            </a:pPr>
            <a:r>
              <a:rPr lang="en-GB"/>
              <a:t>Classification - SVM KNN</a:t>
            </a:r>
            <a:endParaRPr/>
          </a:p>
          <a:p>
            <a:pPr marL="568325" lvl="2" indent="-222250" algn="l" rtl="0">
              <a:spcBef>
                <a:spcPts val="1134"/>
              </a:spcBef>
              <a:spcAft>
                <a:spcPts val="0"/>
              </a:spcAft>
              <a:buSzPts val="1800"/>
              <a:buChar char="•"/>
            </a:pPr>
            <a:r>
              <a:rPr lang="en-GB"/>
              <a:t>To Govers algorithm</a:t>
            </a:r>
            <a:endParaRPr/>
          </a:p>
          <a:p>
            <a:pPr marL="0" lvl="0" indent="0" algn="l" rtl="0">
              <a:spcBef>
                <a:spcPts val="1134"/>
              </a:spcBef>
              <a:spcAft>
                <a:spcPts val="0"/>
              </a:spcAft>
              <a:buNone/>
            </a:pPr>
            <a:endParaRPr/>
          </a:p>
          <a:p>
            <a:pPr marL="317500" lvl="0" indent="0" algn="l" rtl="0">
              <a:spcBef>
                <a:spcPts val="1134"/>
              </a:spcBef>
              <a:spcAft>
                <a:spcPts val="0"/>
              </a:spcAft>
              <a:buNone/>
            </a:pPr>
            <a:endParaRPr/>
          </a:p>
          <a:p>
            <a:pPr marL="0" lvl="0" indent="0" algn="l" rtl="0">
              <a:spcBef>
                <a:spcPts val="1134"/>
              </a:spcBef>
              <a:spcAft>
                <a:spcPts val="0"/>
              </a:spcAft>
              <a:buNone/>
            </a:pPr>
            <a:endParaRPr/>
          </a:p>
        </p:txBody>
      </p:sp>
      <p:sp>
        <p:nvSpPr>
          <p:cNvPr id="154" name="Google Shape;154;gca6c4a9396_0_86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Aim → Tackling the problem </a:t>
            </a:r>
            <a:endParaRPr/>
          </a:p>
        </p:txBody>
      </p:sp>
      <p:sp>
        <p:nvSpPr>
          <p:cNvPr id="155" name="Google Shape;155;gca6c4a9396_0_863"/>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56" name="Google Shape;156;gca6c4a9396_0_863"/>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7" name="Google Shape;157;gca6c4a9396_0_863"/>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58" name="Google Shape;158;gca6c4a9396_0_863"/>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59" name="Google Shape;159;gca6c4a9396_0_863"/>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60" name="Google Shape;160;gca6c4a9396_0_863"/>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61" name="Google Shape;161;gca6c4a9396_0_86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62" name="Google Shape;162;gca6c4a9396_0_86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63" name="Google Shape;163;gca6c4a9396_0_86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170"/>
        <p:cNvGrpSpPr/>
        <p:nvPr/>
      </p:nvGrpSpPr>
      <p:grpSpPr>
        <a:xfrm>
          <a:off x="0" y="0"/>
          <a:ext cx="0" cy="0"/>
          <a:chOff x="0" y="0"/>
          <a:chExt cx="0" cy="0"/>
        </a:xfrm>
      </p:grpSpPr>
      <p:sp>
        <p:nvSpPr>
          <p:cNvPr id="1171" name="Google Shape;1171;gca6c4a9396_0_100"/>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Data Encoding </a:t>
            </a:r>
            <a:endParaRPr/>
          </a:p>
        </p:txBody>
      </p:sp>
      <p:sp>
        <p:nvSpPr>
          <p:cNvPr id="1172" name="Google Shape;1172;gca6c4a9396_0_10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173" name="Google Shape;1173;gca6c4a9396_0_100"/>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174" name="Google Shape;1174;gca6c4a9396_0_100"/>
          <p:cNvSpPr/>
          <p:nvPr/>
        </p:nvSpPr>
        <p:spPr>
          <a:xfrm>
            <a:off x="22805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175" name="Google Shape;1175;gca6c4a9396_0_100"/>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176" name="Google Shape;1176;gca6c4a9396_0_100"/>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177" name="Google Shape;1177;gca6c4a9396_0_100"/>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178" name="Google Shape;1178;gca6c4a9396_0_100"/>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179" name="Google Shape;1179;gca6c4a9396_0_10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180" name="Google Shape;1180;gca6c4a9396_0_100"/>
          <p:cNvPicPr preferRelativeResize="0"/>
          <p:nvPr/>
        </p:nvPicPr>
        <p:blipFill rotWithShape="1">
          <a:blip r:embed="rId3">
            <a:alphaModFix/>
          </a:blip>
          <a:srcRect b="3194"/>
          <a:stretch/>
        </p:blipFill>
        <p:spPr>
          <a:xfrm>
            <a:off x="1466200" y="1202075"/>
            <a:ext cx="5654524" cy="3612825"/>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gca6c4a9396_0_341"/>
          <p:cNvSpPr txBox="1">
            <a:spLocks noGrp="1"/>
          </p:cNvSpPr>
          <p:nvPr>
            <p:ph type="title"/>
          </p:nvPr>
        </p:nvSpPr>
        <p:spPr>
          <a:xfrm>
            <a:off x="692950" y="270000"/>
            <a:ext cx="76365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186" name="Google Shape;1186;gca6c4a9396_0_341"/>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187" name="Google Shape;1187;gca6c4a9396_0_341"/>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188" name="Google Shape;1188;gca6c4a9396_0_341"/>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189" name="Google Shape;1189;gca6c4a9396_0_341"/>
          <p:cNvSpPr/>
          <p:nvPr/>
        </p:nvSpPr>
        <p:spPr>
          <a:xfrm>
            <a:off x="3286075" y="-421200"/>
            <a:ext cx="1254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190" name="Google Shape;1190;gca6c4a9396_0_341"/>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191" name="Google Shape;1191;gca6c4a9396_0_341"/>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192" name="Google Shape;1192;gca6c4a9396_0_341"/>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193" name="Google Shape;1193;gca6c4a9396_0_341"/>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194" name="Google Shape;1194;gca6c4a9396_0_341"/>
          <p:cNvPicPr preferRelativeResize="0"/>
          <p:nvPr/>
        </p:nvPicPr>
        <p:blipFill rotWithShape="1">
          <a:blip r:embed="rId3">
            <a:alphaModFix/>
          </a:blip>
          <a:srcRect b="3194"/>
          <a:stretch/>
        </p:blipFill>
        <p:spPr>
          <a:xfrm>
            <a:off x="348625" y="1573475"/>
            <a:ext cx="4593574" cy="2934950"/>
          </a:xfrm>
          <a:prstGeom prst="rect">
            <a:avLst/>
          </a:prstGeom>
          <a:noFill/>
          <a:ln>
            <a:noFill/>
          </a:ln>
        </p:spPr>
      </p:pic>
      <p:pic>
        <p:nvPicPr>
          <p:cNvPr id="1195" name="Google Shape;1195;gca6c4a9396_0_341"/>
          <p:cNvPicPr preferRelativeResize="0"/>
          <p:nvPr/>
        </p:nvPicPr>
        <p:blipFill rotWithShape="1">
          <a:blip r:embed="rId3">
            <a:alphaModFix/>
          </a:blip>
          <a:srcRect l="38721" b="3194"/>
          <a:stretch/>
        </p:blipFill>
        <p:spPr>
          <a:xfrm>
            <a:off x="5992600" y="1573475"/>
            <a:ext cx="2814924" cy="2934950"/>
          </a:xfrm>
          <a:prstGeom prst="rect">
            <a:avLst/>
          </a:prstGeom>
          <a:noFill/>
          <a:ln>
            <a:noFill/>
          </a:ln>
        </p:spPr>
      </p:pic>
      <p:sp>
        <p:nvSpPr>
          <p:cNvPr id="1196" name="Google Shape;1196;gca6c4a9396_0_341"/>
          <p:cNvSpPr/>
          <p:nvPr/>
        </p:nvSpPr>
        <p:spPr>
          <a:xfrm>
            <a:off x="5169238" y="2970663"/>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gca6c4a9396_0_341"/>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Taking measurements</a:t>
            </a:r>
            <a:endParaRPr/>
          </a:p>
        </p:txBody>
      </p:sp>
      <p:pic>
        <p:nvPicPr>
          <p:cNvPr id="1198" name="Google Shape;1198;gca6c4a9396_0_341"/>
          <p:cNvPicPr preferRelativeResize="0"/>
          <p:nvPr/>
        </p:nvPicPr>
        <p:blipFill>
          <a:blip r:embed="rId4">
            <a:alphaModFix/>
          </a:blip>
          <a:stretch>
            <a:fillRect/>
          </a:stretch>
        </p:blipFill>
        <p:spPr>
          <a:xfrm>
            <a:off x="5635797" y="3881250"/>
            <a:ext cx="401725" cy="511275"/>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3" name="Google Shape;1203;gca6c4a9396_0_120"/>
          <p:cNvSpPr txBox="1">
            <a:spLocks noGrp="1"/>
          </p:cNvSpPr>
          <p:nvPr>
            <p:ph type="title"/>
          </p:nvPr>
        </p:nvSpPr>
        <p:spPr>
          <a:xfrm>
            <a:off x="692950" y="270000"/>
            <a:ext cx="76365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204" name="Google Shape;1204;gca6c4a9396_0_12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205" name="Google Shape;1205;gca6c4a9396_0_120"/>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206" name="Google Shape;1206;gca6c4a9396_0_120"/>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207" name="Google Shape;1207;gca6c4a9396_0_120"/>
          <p:cNvSpPr/>
          <p:nvPr/>
        </p:nvSpPr>
        <p:spPr>
          <a:xfrm>
            <a:off x="3286075" y="-421200"/>
            <a:ext cx="1254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208" name="Google Shape;1208;gca6c4a9396_0_120"/>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209" name="Google Shape;1209;gca6c4a9396_0_120"/>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210" name="Google Shape;1210;gca6c4a9396_0_120"/>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211" name="Google Shape;1211;gca6c4a9396_0_12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212" name="Google Shape;1212;gca6c4a9396_0_120"/>
          <p:cNvPicPr preferRelativeResize="0"/>
          <p:nvPr/>
        </p:nvPicPr>
        <p:blipFill rotWithShape="1">
          <a:blip r:embed="rId3">
            <a:alphaModFix/>
          </a:blip>
          <a:srcRect l="38721" b="3194"/>
          <a:stretch/>
        </p:blipFill>
        <p:spPr>
          <a:xfrm>
            <a:off x="477687" y="1580500"/>
            <a:ext cx="2814924" cy="2934950"/>
          </a:xfrm>
          <a:prstGeom prst="rect">
            <a:avLst/>
          </a:prstGeom>
          <a:noFill/>
          <a:ln>
            <a:noFill/>
          </a:ln>
        </p:spPr>
      </p:pic>
      <p:sp>
        <p:nvSpPr>
          <p:cNvPr id="1213" name="Google Shape;1213;gca6c4a9396_0_120"/>
          <p:cNvSpPr/>
          <p:nvPr/>
        </p:nvSpPr>
        <p:spPr>
          <a:xfrm>
            <a:off x="3737550" y="2738888"/>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gca6c4a9396_0_120"/>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Taking measurements</a:t>
            </a:r>
            <a:endParaRPr/>
          </a:p>
        </p:txBody>
      </p:sp>
      <p:pic>
        <p:nvPicPr>
          <p:cNvPr id="1215" name="Google Shape;1215;gca6c4a9396_0_120"/>
          <p:cNvPicPr preferRelativeResize="0"/>
          <p:nvPr/>
        </p:nvPicPr>
        <p:blipFill>
          <a:blip r:embed="rId4">
            <a:alphaModFix/>
          </a:blip>
          <a:stretch>
            <a:fillRect/>
          </a:stretch>
        </p:blipFill>
        <p:spPr>
          <a:xfrm>
            <a:off x="4683649" y="2738900"/>
            <a:ext cx="4283526" cy="421200"/>
          </a:xfrm>
          <a:prstGeom prst="rect">
            <a:avLst/>
          </a:prstGeom>
          <a:noFill/>
          <a:ln>
            <a:noFill/>
          </a:ln>
          <a:effectLst>
            <a:outerShdw blurRad="57150" dist="19050" dir="5400000" algn="bl" rotWithShape="0">
              <a:srgbClr val="000000">
                <a:alpha val="40000"/>
              </a:srgbClr>
            </a:outerShdw>
          </a:effectLst>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219"/>
        <p:cNvGrpSpPr/>
        <p:nvPr/>
      </p:nvGrpSpPr>
      <p:grpSpPr>
        <a:xfrm>
          <a:off x="0" y="0"/>
          <a:ext cx="0" cy="0"/>
          <a:chOff x="0" y="0"/>
          <a:chExt cx="0" cy="0"/>
        </a:xfrm>
      </p:grpSpPr>
      <p:sp>
        <p:nvSpPr>
          <p:cNvPr id="1220" name="Google Shape;1220;gca6c4a9396_0_138"/>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221" name="Google Shape;1221;gca6c4a9396_0_138"/>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222" name="Google Shape;1222;gca6c4a9396_0_138"/>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223" name="Google Shape;1223;gca6c4a9396_0_138"/>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224" name="Google Shape;1224;gca6c4a9396_0_138"/>
          <p:cNvSpPr/>
          <p:nvPr/>
        </p:nvSpPr>
        <p:spPr>
          <a:xfrm>
            <a:off x="3286075" y="-421200"/>
            <a:ext cx="1254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225" name="Google Shape;1225;gca6c4a9396_0_138"/>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226" name="Google Shape;1226;gca6c4a9396_0_138"/>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227" name="Google Shape;1227;gca6c4a9396_0_138"/>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228" name="Google Shape;1228;gca6c4a9396_0_138"/>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229" name="Google Shape;1229;gca6c4a9396_0_138"/>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IBM Quantum Computer →  Setup</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233"/>
        <p:cNvGrpSpPr/>
        <p:nvPr/>
      </p:nvGrpSpPr>
      <p:grpSpPr>
        <a:xfrm>
          <a:off x="0" y="0"/>
          <a:ext cx="0" cy="0"/>
          <a:chOff x="0" y="0"/>
          <a:chExt cx="0" cy="0"/>
        </a:xfrm>
      </p:grpSpPr>
      <p:sp>
        <p:nvSpPr>
          <p:cNvPr id="1234" name="Google Shape;1234;gca6c4a9396_0_1214"/>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235" name="Google Shape;1235;gca6c4a9396_0_1214"/>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236" name="Google Shape;1236;gca6c4a9396_0_1214"/>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237" name="Google Shape;1237;gca6c4a9396_0_1214"/>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238" name="Google Shape;1238;gca6c4a9396_0_1214"/>
          <p:cNvSpPr/>
          <p:nvPr/>
        </p:nvSpPr>
        <p:spPr>
          <a:xfrm>
            <a:off x="3286075" y="-421200"/>
            <a:ext cx="1254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239" name="Google Shape;1239;gca6c4a9396_0_1214"/>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240" name="Google Shape;1240;gca6c4a9396_0_1214"/>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241" name="Google Shape;1241;gca6c4a9396_0_1214"/>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242" name="Google Shape;1242;gca6c4a9396_0_1214"/>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243" name="Google Shape;1243;gca6c4a9396_0_1214"/>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IBM Quantum Computer →  Simulation </a:t>
            </a:r>
            <a:endParaRPr/>
          </a:p>
        </p:txBody>
      </p:sp>
      <p:pic>
        <p:nvPicPr>
          <p:cNvPr id="1244" name="Google Shape;1244;gca6c4a9396_0_1214"/>
          <p:cNvPicPr preferRelativeResize="0"/>
          <p:nvPr/>
        </p:nvPicPr>
        <p:blipFill rotWithShape="1">
          <a:blip r:embed="rId3">
            <a:alphaModFix/>
          </a:blip>
          <a:srcRect b="67244"/>
          <a:stretch/>
        </p:blipFill>
        <p:spPr>
          <a:xfrm>
            <a:off x="2203925" y="1840550"/>
            <a:ext cx="4633677" cy="491375"/>
          </a:xfrm>
          <a:prstGeom prst="rect">
            <a:avLst/>
          </a:prstGeom>
          <a:noFill/>
          <a:ln>
            <a:noFill/>
          </a:ln>
          <a:effectLst>
            <a:outerShdw blurRad="57150" dist="19050" dir="5400000" algn="bl" rotWithShape="0">
              <a:srgbClr val="000000">
                <a:alpha val="40000"/>
              </a:srgbClr>
            </a:outerShdw>
          </a:effectLst>
        </p:spPr>
      </p:pic>
      <p:pic>
        <p:nvPicPr>
          <p:cNvPr id="1245" name="Google Shape;1245;gca6c4a9396_0_1214"/>
          <p:cNvPicPr preferRelativeResize="0"/>
          <p:nvPr/>
        </p:nvPicPr>
        <p:blipFill rotWithShape="1">
          <a:blip r:embed="rId3">
            <a:alphaModFix/>
          </a:blip>
          <a:srcRect t="34856" b="32386"/>
          <a:stretch/>
        </p:blipFill>
        <p:spPr>
          <a:xfrm>
            <a:off x="2203925" y="2837325"/>
            <a:ext cx="4633675" cy="491375"/>
          </a:xfrm>
          <a:prstGeom prst="rect">
            <a:avLst/>
          </a:prstGeom>
          <a:noFill/>
          <a:ln>
            <a:noFill/>
          </a:ln>
          <a:effectLst>
            <a:outerShdw blurRad="57150" dist="19050" dir="5400000" algn="bl" rotWithShape="0">
              <a:srgbClr val="000000">
                <a:alpha val="40000"/>
              </a:srgbClr>
            </a:outerShdw>
          </a:effectLst>
        </p:spPr>
      </p:pic>
      <p:pic>
        <p:nvPicPr>
          <p:cNvPr id="1246" name="Google Shape;1246;gca6c4a9396_0_1214"/>
          <p:cNvPicPr preferRelativeResize="0"/>
          <p:nvPr/>
        </p:nvPicPr>
        <p:blipFill rotWithShape="1">
          <a:blip r:embed="rId3">
            <a:alphaModFix/>
          </a:blip>
          <a:srcRect t="61786"/>
          <a:stretch/>
        </p:blipFill>
        <p:spPr>
          <a:xfrm>
            <a:off x="2203925" y="3602825"/>
            <a:ext cx="4633675" cy="573241"/>
          </a:xfrm>
          <a:prstGeom prst="rect">
            <a:avLst/>
          </a:prstGeom>
          <a:noFill/>
          <a:ln>
            <a:noFill/>
          </a:ln>
          <a:effectLst>
            <a:outerShdw blurRad="57150" dist="19050" dir="5400000" algn="bl" rotWithShape="0">
              <a:srgbClr val="000000">
                <a:alpha val="40000"/>
              </a:srgbClr>
            </a:outerShdw>
          </a:effectLst>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gca6c4a9396_0_156"/>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252" name="Google Shape;1252;gca6c4a9396_0_156"/>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253" name="Google Shape;1253;gca6c4a9396_0_156"/>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254" name="Google Shape;1254;gca6c4a9396_0_156"/>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255" name="Google Shape;1255;gca6c4a9396_0_156"/>
          <p:cNvSpPr/>
          <p:nvPr/>
        </p:nvSpPr>
        <p:spPr>
          <a:xfrm>
            <a:off x="3286075" y="-421200"/>
            <a:ext cx="1254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256" name="Google Shape;1256;gca6c4a9396_0_156"/>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257" name="Google Shape;1257;gca6c4a9396_0_156"/>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258" name="Google Shape;1258;gca6c4a9396_0_156"/>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259" name="Google Shape;1259;gca6c4a9396_0_156"/>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260" name="Google Shape;1260;gca6c4a9396_0_156"/>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IBM Quantum Computer →  Setup</a:t>
            </a:r>
            <a:endParaRPr/>
          </a:p>
        </p:txBody>
      </p:sp>
      <p:pic>
        <p:nvPicPr>
          <p:cNvPr id="1261" name="Google Shape;1261;gca6c4a9396_0_156"/>
          <p:cNvPicPr preferRelativeResize="0"/>
          <p:nvPr/>
        </p:nvPicPr>
        <p:blipFill>
          <a:blip r:embed="rId3">
            <a:alphaModFix/>
          </a:blip>
          <a:stretch>
            <a:fillRect/>
          </a:stretch>
        </p:blipFill>
        <p:spPr>
          <a:xfrm>
            <a:off x="828675" y="1380522"/>
            <a:ext cx="4591050" cy="590550"/>
          </a:xfrm>
          <a:prstGeom prst="rect">
            <a:avLst/>
          </a:prstGeom>
          <a:noFill/>
          <a:ln>
            <a:noFill/>
          </a:ln>
          <a:effectLst>
            <a:outerShdw blurRad="57150" dist="19050" dir="5400000" algn="bl" rotWithShape="0">
              <a:srgbClr val="000000">
                <a:alpha val="40000"/>
              </a:srgbClr>
            </a:outerShdw>
          </a:effectLst>
        </p:spPr>
      </p:pic>
      <p:pic>
        <p:nvPicPr>
          <p:cNvPr id="1262" name="Google Shape;1262;gca6c4a9396_0_156"/>
          <p:cNvPicPr preferRelativeResize="0"/>
          <p:nvPr/>
        </p:nvPicPr>
        <p:blipFill rotWithShape="1">
          <a:blip r:embed="rId4">
            <a:alphaModFix/>
          </a:blip>
          <a:srcRect l="2601" t="1719" r="7398"/>
          <a:stretch/>
        </p:blipFill>
        <p:spPr>
          <a:xfrm>
            <a:off x="5819750" y="1348425"/>
            <a:ext cx="2359750" cy="3294126"/>
          </a:xfrm>
          <a:prstGeom prst="rect">
            <a:avLst/>
          </a:prstGeom>
          <a:noFill/>
          <a:ln>
            <a:noFill/>
          </a:ln>
        </p:spPr>
      </p:pic>
      <p:pic>
        <p:nvPicPr>
          <p:cNvPr id="1263" name="Google Shape;1263;gca6c4a9396_0_156"/>
          <p:cNvPicPr preferRelativeResize="0"/>
          <p:nvPr/>
        </p:nvPicPr>
        <p:blipFill>
          <a:blip r:embed="rId5">
            <a:alphaModFix/>
          </a:blip>
          <a:stretch>
            <a:fillRect/>
          </a:stretch>
        </p:blipFill>
        <p:spPr>
          <a:xfrm>
            <a:off x="828675" y="2248475"/>
            <a:ext cx="4648200" cy="1190625"/>
          </a:xfrm>
          <a:prstGeom prst="rect">
            <a:avLst/>
          </a:prstGeom>
          <a:noFill/>
          <a:ln>
            <a:noFill/>
          </a:ln>
          <a:effectLst>
            <a:outerShdw blurRad="57150" dist="19050" dir="5400000" algn="bl" rotWithShape="0">
              <a:srgbClr val="000000">
                <a:alpha val="40000"/>
              </a:srgbClr>
            </a:outerShdw>
          </a:effectLst>
        </p:spPr>
      </p:pic>
      <p:pic>
        <p:nvPicPr>
          <p:cNvPr id="1264" name="Google Shape;1264;gca6c4a9396_0_156"/>
          <p:cNvPicPr preferRelativeResize="0"/>
          <p:nvPr/>
        </p:nvPicPr>
        <p:blipFill>
          <a:blip r:embed="rId6">
            <a:alphaModFix/>
          </a:blip>
          <a:stretch>
            <a:fillRect/>
          </a:stretch>
        </p:blipFill>
        <p:spPr>
          <a:xfrm>
            <a:off x="747675" y="3851397"/>
            <a:ext cx="4076700" cy="428625"/>
          </a:xfrm>
          <a:prstGeom prst="rect">
            <a:avLst/>
          </a:prstGeom>
          <a:noFill/>
          <a:ln>
            <a:noFill/>
          </a:ln>
          <a:effectLst>
            <a:outerShdw blurRad="57150" dist="19050" dir="5400000" algn="bl" rotWithShape="0">
              <a:srgbClr val="000000">
                <a:alpha val="40000"/>
              </a:srgbClr>
            </a:outerShdw>
          </a:effectLst>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gca6c4a9396_0_175"/>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270" name="Google Shape;1270;gca6c4a9396_0_175"/>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271" name="Google Shape;1271;gca6c4a9396_0_175"/>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272" name="Google Shape;1272;gca6c4a9396_0_175"/>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273" name="Google Shape;1273;gca6c4a9396_0_175"/>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274" name="Google Shape;1274;gca6c4a9396_0_175"/>
          <p:cNvSpPr/>
          <p:nvPr/>
        </p:nvSpPr>
        <p:spPr>
          <a:xfrm>
            <a:off x="4366475" y="-421200"/>
            <a:ext cx="12054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275" name="Google Shape;1275;gca6c4a9396_0_175"/>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276" name="Google Shape;1276;gca6c4a9396_0_175"/>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277" name="Google Shape;1277;gca6c4a9396_0_175"/>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278" name="Google Shape;1278;gca6c4a9396_0_175"/>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Classical Quantum Circuit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1283" name="Google Shape;1283;gca6c4a9396_0_1230"/>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284" name="Google Shape;1284;gca6c4a9396_0_123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285" name="Google Shape;1285;gca6c4a9396_0_1230"/>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286" name="Google Shape;1286;gca6c4a9396_0_1230"/>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287" name="Google Shape;1287;gca6c4a9396_0_1230"/>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288" name="Google Shape;1288;gca6c4a9396_0_1230"/>
          <p:cNvSpPr/>
          <p:nvPr/>
        </p:nvSpPr>
        <p:spPr>
          <a:xfrm>
            <a:off x="4366475" y="-421200"/>
            <a:ext cx="12054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289" name="Google Shape;1289;gca6c4a9396_0_1230"/>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290" name="Google Shape;1290;gca6c4a9396_0_1230"/>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291" name="Google Shape;1291;gca6c4a9396_0_123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292" name="Google Shape;1292;gca6c4a9396_0_1230"/>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Classical Quantum Circuit  →  JKU Simulator: Background </a:t>
            </a:r>
            <a:endParaRPr/>
          </a:p>
        </p:txBody>
      </p:sp>
      <p:sp>
        <p:nvSpPr>
          <p:cNvPr id="1293" name="Google Shape;1293;gca6c4a9396_0_1230"/>
          <p:cNvSpPr txBox="1">
            <a:spLocks noGrp="1"/>
          </p:cNvSpPr>
          <p:nvPr>
            <p:ph type="body" idx="1"/>
          </p:nvPr>
        </p:nvSpPr>
        <p:spPr>
          <a:xfrm>
            <a:off x="823925" y="1683600"/>
            <a:ext cx="6859500" cy="2269800"/>
          </a:xfrm>
          <a:prstGeom prst="rect">
            <a:avLst/>
          </a:prstGeom>
          <a:noFill/>
          <a:ln>
            <a:noFill/>
          </a:ln>
        </p:spPr>
        <p:txBody>
          <a:bodyPr spcFirstLastPara="1" wrap="square" lIns="0" tIns="0" rIns="0" bIns="0" anchor="t" anchorCtr="0">
            <a:noAutofit/>
          </a:bodyPr>
          <a:lstStyle/>
          <a:p>
            <a:pPr marL="276225" lvl="0" indent="-314325" algn="l" rtl="0">
              <a:spcBef>
                <a:spcPts val="0"/>
              </a:spcBef>
              <a:spcAft>
                <a:spcPts val="0"/>
              </a:spcAft>
              <a:buClr>
                <a:schemeClr val="dk2"/>
              </a:buClr>
              <a:buSzPts val="2000"/>
              <a:buChar char="‒"/>
            </a:pPr>
            <a:r>
              <a:rPr lang="en-GB" b="0"/>
              <a:t>Qiskit</a:t>
            </a:r>
            <a:r>
              <a:rPr lang="en-GB" b="0">
                <a:solidFill>
                  <a:srgbClr val="292929"/>
                </a:solidFill>
                <a:highlight>
                  <a:srgbClr val="FFFFFF"/>
                </a:highlight>
              </a:rPr>
              <a:t> is designed to include third-party simulators contributed by the quantum community at large. </a:t>
            </a:r>
            <a:endParaRPr b="0">
              <a:solidFill>
                <a:srgbClr val="292929"/>
              </a:solidFill>
              <a:highlight>
                <a:srgbClr val="FFFFFF"/>
              </a:highlight>
            </a:endParaRPr>
          </a:p>
          <a:p>
            <a:pPr marL="0" lvl="0" indent="0" algn="l" rtl="0">
              <a:spcBef>
                <a:spcPts val="0"/>
              </a:spcBef>
              <a:spcAft>
                <a:spcPts val="0"/>
              </a:spcAft>
              <a:buNone/>
            </a:pPr>
            <a:endParaRPr b="0">
              <a:solidFill>
                <a:srgbClr val="292929"/>
              </a:solidFill>
              <a:highlight>
                <a:srgbClr val="FFFFFF"/>
              </a:highlight>
            </a:endParaRPr>
          </a:p>
          <a:p>
            <a:pPr marL="276225" lvl="0" indent="-314325" algn="l" rtl="0">
              <a:spcBef>
                <a:spcPts val="0"/>
              </a:spcBef>
              <a:spcAft>
                <a:spcPts val="0"/>
              </a:spcAft>
              <a:buClr>
                <a:schemeClr val="dk2"/>
              </a:buClr>
              <a:buSzPts val="2000"/>
              <a:buChar char="‒"/>
            </a:pPr>
            <a:r>
              <a:rPr lang="en-GB" b="0">
                <a:solidFill>
                  <a:srgbClr val="292929"/>
                </a:solidFill>
                <a:highlight>
                  <a:srgbClr val="FFFFFF"/>
                </a:highlight>
              </a:rPr>
              <a:t>A prime example of such a simulator is the one created by Alwin Zulehner and Robert Wille from the </a:t>
            </a:r>
            <a:r>
              <a:rPr lang="en-GB" b="0">
                <a:solidFill>
                  <a:srgbClr val="292929"/>
                </a:solidFill>
              </a:rPr>
              <a:t>quantum computation team</a:t>
            </a:r>
            <a:r>
              <a:rPr lang="en-GB" b="0">
                <a:solidFill>
                  <a:srgbClr val="292929"/>
                </a:solidFill>
                <a:highlight>
                  <a:srgbClr val="FFFFFF"/>
                </a:highlight>
              </a:rPr>
              <a:t> at Johannes Kepler University in Linz, Austria.[5]</a:t>
            </a:r>
            <a:endParaRPr b="0">
              <a:solidFill>
                <a:srgbClr val="292929"/>
              </a:solidFill>
              <a:highlight>
                <a:srgbClr val="FFFFFF"/>
              </a:highlight>
            </a:endParaRPr>
          </a:p>
          <a:p>
            <a:pPr marL="0" lvl="0" indent="0" algn="l" rtl="0">
              <a:lnSpc>
                <a:spcPct val="115000"/>
              </a:lnSpc>
              <a:spcBef>
                <a:spcPts val="0"/>
              </a:spcBef>
              <a:spcAft>
                <a:spcPts val="0"/>
              </a:spcAft>
              <a:buNone/>
            </a:pPr>
            <a:endParaRPr sz="1400" b="0">
              <a:latin typeface="Times New Roman"/>
              <a:ea typeface="Times New Roman"/>
              <a:cs typeface="Times New Roman"/>
              <a:sym typeface="Times New Roman"/>
            </a:endParaRPr>
          </a:p>
          <a:p>
            <a:pPr marL="0" lvl="0" indent="0" algn="l" rtl="0">
              <a:spcBef>
                <a:spcPts val="0"/>
              </a:spcBef>
              <a:spcAft>
                <a:spcPts val="0"/>
              </a:spcAft>
              <a:buNone/>
            </a:pPr>
            <a:endParaRPr b="0"/>
          </a:p>
          <a:p>
            <a:pPr marL="276225" lvl="0" indent="-187325" algn="l" rtl="0">
              <a:spcBef>
                <a:spcPts val="900"/>
              </a:spcBef>
              <a:spcAft>
                <a:spcPts val="0"/>
              </a:spcAft>
              <a:buClr>
                <a:schemeClr val="dk2"/>
              </a:buClr>
              <a:buSzPts val="1400"/>
              <a:buFont typeface="Arial"/>
              <a:buNone/>
            </a:pP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298" name="Google Shape;1298;gca6c4a9396_0_290"/>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299" name="Google Shape;1299;gca6c4a9396_0_29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00" name="Google Shape;1300;gca6c4a9396_0_290"/>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301" name="Google Shape;1301;gca6c4a9396_0_290"/>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302" name="Google Shape;1302;gca6c4a9396_0_290"/>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303" name="Google Shape;1303;gca6c4a9396_0_290"/>
          <p:cNvSpPr/>
          <p:nvPr/>
        </p:nvSpPr>
        <p:spPr>
          <a:xfrm>
            <a:off x="4366475" y="-421200"/>
            <a:ext cx="12054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304" name="Google Shape;1304;gca6c4a9396_0_290"/>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305" name="Google Shape;1305;gca6c4a9396_0_290"/>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306" name="Google Shape;1306;gca6c4a9396_0_29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307" name="Google Shape;1307;gca6c4a9396_0_290"/>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Classical Quantum Circuit  →  JKU Simulator: Background </a:t>
            </a:r>
            <a:endParaRPr/>
          </a:p>
        </p:txBody>
      </p:sp>
      <p:sp>
        <p:nvSpPr>
          <p:cNvPr id="1308" name="Google Shape;1308;gca6c4a9396_0_290"/>
          <p:cNvSpPr txBox="1">
            <a:spLocks noGrp="1"/>
          </p:cNvSpPr>
          <p:nvPr>
            <p:ph type="body" idx="1"/>
          </p:nvPr>
        </p:nvSpPr>
        <p:spPr>
          <a:xfrm>
            <a:off x="823925" y="1410800"/>
            <a:ext cx="6859500" cy="32736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1400" b="0">
              <a:latin typeface="Times New Roman"/>
              <a:ea typeface="Times New Roman"/>
              <a:cs typeface="Times New Roman"/>
              <a:sym typeface="Times New Roman"/>
            </a:endParaRPr>
          </a:p>
          <a:p>
            <a:pPr marL="276225" lvl="0" indent="-314325" algn="l" rtl="0">
              <a:spcBef>
                <a:spcPts val="0"/>
              </a:spcBef>
              <a:spcAft>
                <a:spcPts val="0"/>
              </a:spcAft>
              <a:buClr>
                <a:schemeClr val="dk2"/>
              </a:buClr>
              <a:buSzPts val="2000"/>
              <a:buChar char="‒"/>
            </a:pPr>
            <a:r>
              <a:rPr lang="en-GB" b="0">
                <a:solidFill>
                  <a:srgbClr val="292929"/>
                </a:solidFill>
                <a:highlight>
                  <a:srgbClr val="FFFFFF"/>
                </a:highlight>
              </a:rPr>
              <a:t>The JKU simulator stores quantum states using a data structure which is based on classical decision diagrams. </a:t>
            </a:r>
            <a:endParaRPr b="0">
              <a:solidFill>
                <a:srgbClr val="292929"/>
              </a:solidFill>
              <a:highlight>
                <a:srgbClr val="FFFFFF"/>
              </a:highlight>
            </a:endParaRPr>
          </a:p>
          <a:p>
            <a:pPr marL="0" lvl="0" indent="0" algn="l" rtl="0">
              <a:spcBef>
                <a:spcPts val="0"/>
              </a:spcBef>
              <a:spcAft>
                <a:spcPts val="0"/>
              </a:spcAft>
              <a:buNone/>
            </a:pPr>
            <a:endParaRPr b="0">
              <a:solidFill>
                <a:srgbClr val="292929"/>
              </a:solidFill>
              <a:highlight>
                <a:srgbClr val="FFFFFF"/>
              </a:highlight>
            </a:endParaRPr>
          </a:p>
          <a:p>
            <a:pPr marL="276225" lvl="0" indent="-314325" algn="l" rtl="0">
              <a:spcBef>
                <a:spcPts val="0"/>
              </a:spcBef>
              <a:spcAft>
                <a:spcPts val="0"/>
              </a:spcAft>
              <a:buClr>
                <a:schemeClr val="dk2"/>
              </a:buClr>
              <a:buSzPts val="2000"/>
              <a:buChar char="‒"/>
            </a:pPr>
            <a:r>
              <a:rPr lang="en-GB" b="0">
                <a:solidFill>
                  <a:srgbClr val="292929"/>
                </a:solidFill>
                <a:highlight>
                  <a:srgbClr val="FFFFFF"/>
                </a:highlight>
              </a:rPr>
              <a:t>This representation is more complex than simply storing a state vector, but if the vector has regular multiplicities, then it results in much more efficient storage space and manipulation time, while remaining able to deal with any quantum circuit, not limited, e.g., to Clifford gates.</a:t>
            </a:r>
            <a:endParaRPr b="0"/>
          </a:p>
          <a:p>
            <a:pPr marL="276225" lvl="0" indent="-187325" algn="l" rtl="0">
              <a:spcBef>
                <a:spcPts val="900"/>
              </a:spcBef>
              <a:spcAft>
                <a:spcPts val="0"/>
              </a:spcAft>
              <a:buClr>
                <a:schemeClr val="dk2"/>
              </a:buClr>
              <a:buSzPts val="1400"/>
              <a:buFont typeface="Arial"/>
              <a:buNone/>
            </a:pP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312"/>
        <p:cNvGrpSpPr/>
        <p:nvPr/>
      </p:nvGrpSpPr>
      <p:grpSpPr>
        <a:xfrm>
          <a:off x="0" y="0"/>
          <a:ext cx="0" cy="0"/>
          <a:chOff x="0" y="0"/>
          <a:chExt cx="0" cy="0"/>
        </a:xfrm>
      </p:grpSpPr>
      <p:sp>
        <p:nvSpPr>
          <p:cNvPr id="1313" name="Google Shape;1313;gca6c4a9396_0_193"/>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314" name="Google Shape;1314;gca6c4a9396_0_193"/>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15" name="Google Shape;1315;gca6c4a9396_0_193"/>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316" name="Google Shape;1316;gca6c4a9396_0_193"/>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317" name="Google Shape;1317;gca6c4a9396_0_193"/>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318" name="Google Shape;1318;gca6c4a9396_0_193"/>
          <p:cNvSpPr/>
          <p:nvPr/>
        </p:nvSpPr>
        <p:spPr>
          <a:xfrm>
            <a:off x="4366475" y="-421200"/>
            <a:ext cx="12054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319" name="Google Shape;1319;gca6c4a9396_0_19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320" name="Google Shape;1320;gca6c4a9396_0_19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321" name="Google Shape;1321;gca6c4a9396_0_19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322" name="Google Shape;1322;gca6c4a9396_0_19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Classical Quantum Circuit  →  JKU Simulator: Implementation </a:t>
            </a:r>
            <a:endParaRPr/>
          </a:p>
        </p:txBody>
      </p:sp>
      <p:pic>
        <p:nvPicPr>
          <p:cNvPr id="1323" name="Google Shape;1323;gca6c4a9396_0_193"/>
          <p:cNvPicPr preferRelativeResize="0"/>
          <p:nvPr/>
        </p:nvPicPr>
        <p:blipFill>
          <a:blip r:embed="rId3">
            <a:alphaModFix/>
          </a:blip>
          <a:stretch>
            <a:fillRect/>
          </a:stretch>
        </p:blipFill>
        <p:spPr>
          <a:xfrm>
            <a:off x="2579863" y="1321734"/>
            <a:ext cx="3714750" cy="542925"/>
          </a:xfrm>
          <a:prstGeom prst="rect">
            <a:avLst/>
          </a:prstGeom>
          <a:noFill/>
          <a:ln>
            <a:noFill/>
          </a:ln>
          <a:effectLst>
            <a:outerShdw blurRad="57150" dist="19050" dir="5400000" algn="bl" rotWithShape="0">
              <a:srgbClr val="000000">
                <a:alpha val="40000"/>
              </a:srgbClr>
            </a:outerShdw>
          </a:effectLst>
        </p:spPr>
      </p:pic>
      <p:pic>
        <p:nvPicPr>
          <p:cNvPr id="1324" name="Google Shape;1324;gca6c4a9396_0_193"/>
          <p:cNvPicPr preferRelativeResize="0"/>
          <p:nvPr/>
        </p:nvPicPr>
        <p:blipFill>
          <a:blip r:embed="rId4">
            <a:alphaModFix/>
          </a:blip>
          <a:stretch>
            <a:fillRect/>
          </a:stretch>
        </p:blipFill>
        <p:spPr>
          <a:xfrm>
            <a:off x="1968425" y="2188597"/>
            <a:ext cx="4772025" cy="619125"/>
          </a:xfrm>
          <a:prstGeom prst="rect">
            <a:avLst/>
          </a:prstGeom>
          <a:noFill/>
          <a:ln>
            <a:noFill/>
          </a:ln>
          <a:effectLst>
            <a:outerShdw blurRad="57150" dist="19050" dir="5400000" algn="bl" rotWithShape="0">
              <a:srgbClr val="000000">
                <a:alpha val="35000"/>
              </a:srgbClr>
            </a:outerShdw>
          </a:effectLst>
        </p:spPr>
      </p:pic>
      <p:pic>
        <p:nvPicPr>
          <p:cNvPr id="1325" name="Google Shape;1325;gca6c4a9396_0_193"/>
          <p:cNvPicPr preferRelativeResize="0"/>
          <p:nvPr/>
        </p:nvPicPr>
        <p:blipFill>
          <a:blip r:embed="rId5">
            <a:alphaModFix/>
          </a:blip>
          <a:stretch>
            <a:fillRect/>
          </a:stretch>
        </p:blipFill>
        <p:spPr>
          <a:xfrm>
            <a:off x="2051225" y="3242997"/>
            <a:ext cx="4772025" cy="1476375"/>
          </a:xfrm>
          <a:prstGeom prst="rect">
            <a:avLst/>
          </a:prstGeom>
          <a:noFill/>
          <a:ln>
            <a:noFill/>
          </a:ln>
          <a:effectLst>
            <a:outerShdw blurRad="57150" dist="19050" dir="5400000" algn="bl" rotWithShape="0">
              <a:srgbClr val="000000">
                <a:alpha val="29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ca6c4a9396_0_878"/>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Introduction </a:t>
            </a:r>
            <a:endParaRPr/>
          </a:p>
        </p:txBody>
      </p:sp>
      <p:sp>
        <p:nvSpPr>
          <p:cNvPr id="169" name="Google Shape;169;gca6c4a9396_0_878"/>
          <p:cNvSpPr txBox="1">
            <a:spLocks noGrp="1"/>
          </p:cNvSpPr>
          <p:nvPr>
            <p:ph type="body" idx="1"/>
          </p:nvPr>
        </p:nvSpPr>
        <p:spPr>
          <a:xfrm>
            <a:off x="828675" y="121095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17500" algn="l" rtl="0">
              <a:spcBef>
                <a:spcPts val="1134"/>
              </a:spcBef>
              <a:spcAft>
                <a:spcPts val="0"/>
              </a:spcAft>
              <a:buSzPts val="2000"/>
              <a:buChar char="–"/>
            </a:pPr>
            <a:r>
              <a:rPr lang="en-GB"/>
              <a:t>Provide a tool / training ground better understand quantum machine learning </a:t>
            </a:r>
            <a:endParaRPr/>
          </a:p>
          <a:p>
            <a:pPr marL="317500" lvl="1" indent="-317500" algn="l" rtl="0">
              <a:spcBef>
                <a:spcPts val="1134"/>
              </a:spcBef>
              <a:spcAft>
                <a:spcPts val="0"/>
              </a:spcAft>
              <a:buSzPts val="1800"/>
              <a:buChar char="–"/>
            </a:pPr>
            <a:r>
              <a:rPr lang="en-GB"/>
              <a:t>From the Machine learning algorithms we know </a:t>
            </a:r>
            <a:endParaRPr/>
          </a:p>
          <a:p>
            <a:pPr marL="568325" lvl="2" indent="-222250" algn="l" rtl="0">
              <a:spcBef>
                <a:spcPts val="1134"/>
              </a:spcBef>
              <a:spcAft>
                <a:spcPts val="0"/>
              </a:spcAft>
              <a:buSzPts val="1800"/>
              <a:buChar char="•"/>
            </a:pPr>
            <a:r>
              <a:rPr lang="en-GB"/>
              <a:t>Classification - SVM KNN</a:t>
            </a:r>
            <a:endParaRPr/>
          </a:p>
          <a:p>
            <a:pPr marL="568325" lvl="2" indent="-222250" algn="l" rtl="0">
              <a:spcBef>
                <a:spcPts val="1134"/>
              </a:spcBef>
              <a:spcAft>
                <a:spcPts val="0"/>
              </a:spcAft>
              <a:buSzPts val="1800"/>
              <a:buChar char="•"/>
            </a:pPr>
            <a:r>
              <a:rPr lang="en-GB"/>
              <a:t>To Govers algorithm</a:t>
            </a:r>
            <a:endParaRPr/>
          </a:p>
          <a:p>
            <a:pPr marL="317500" lvl="1" indent="-304800" algn="l" rtl="0">
              <a:spcBef>
                <a:spcPts val="1134"/>
              </a:spcBef>
              <a:spcAft>
                <a:spcPts val="0"/>
              </a:spcAft>
              <a:buSzPts val="1800"/>
              <a:buChar char="–"/>
            </a:pPr>
            <a:r>
              <a:rPr lang="en-GB"/>
              <a:t>How to handle data </a:t>
            </a:r>
            <a:endParaRPr/>
          </a:p>
          <a:p>
            <a:pPr marL="317500" lvl="1" indent="-304800" algn="l" rtl="0">
              <a:spcBef>
                <a:spcPts val="1134"/>
              </a:spcBef>
              <a:spcAft>
                <a:spcPts val="0"/>
              </a:spcAft>
              <a:buSzPts val="1800"/>
              <a:buChar char="–"/>
            </a:pPr>
            <a:r>
              <a:rPr lang="en-GB"/>
              <a:t>How to access Quantum Computers </a:t>
            </a:r>
            <a:endParaRPr/>
          </a:p>
          <a:p>
            <a:pPr marL="0" lvl="0" indent="0" algn="l" rtl="0">
              <a:spcBef>
                <a:spcPts val="1134"/>
              </a:spcBef>
              <a:spcAft>
                <a:spcPts val="0"/>
              </a:spcAft>
              <a:buNone/>
            </a:pPr>
            <a:endParaRPr/>
          </a:p>
          <a:p>
            <a:pPr marL="317500" lvl="0" indent="0" algn="l" rtl="0">
              <a:spcBef>
                <a:spcPts val="1134"/>
              </a:spcBef>
              <a:spcAft>
                <a:spcPts val="0"/>
              </a:spcAft>
              <a:buNone/>
            </a:pPr>
            <a:endParaRPr/>
          </a:p>
          <a:p>
            <a:pPr marL="0" lvl="0" indent="0" algn="l" rtl="0">
              <a:spcBef>
                <a:spcPts val="1134"/>
              </a:spcBef>
              <a:spcAft>
                <a:spcPts val="0"/>
              </a:spcAft>
              <a:buNone/>
            </a:pPr>
            <a:endParaRPr/>
          </a:p>
        </p:txBody>
      </p:sp>
      <p:sp>
        <p:nvSpPr>
          <p:cNvPr id="170" name="Google Shape;170;gca6c4a9396_0_878"/>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Aim → Tackling the problem </a:t>
            </a:r>
            <a:endParaRPr/>
          </a:p>
        </p:txBody>
      </p:sp>
      <p:sp>
        <p:nvSpPr>
          <p:cNvPr id="171" name="Google Shape;171;gca6c4a9396_0_878"/>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72" name="Google Shape;172;gca6c4a9396_0_878"/>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73" name="Google Shape;173;gca6c4a9396_0_878"/>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74" name="Google Shape;174;gca6c4a9396_0_878"/>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75" name="Google Shape;175;gca6c4a9396_0_878"/>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76" name="Google Shape;176;gca6c4a9396_0_878"/>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77" name="Google Shape;177;gca6c4a9396_0_878"/>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78" name="Google Shape;178;gca6c4a9396_0_878"/>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79" name="Google Shape;179;gca6c4a9396_0_878"/>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329"/>
        <p:cNvGrpSpPr/>
        <p:nvPr/>
      </p:nvGrpSpPr>
      <p:grpSpPr>
        <a:xfrm>
          <a:off x="0" y="0"/>
          <a:ext cx="0" cy="0"/>
          <a:chOff x="0" y="0"/>
          <a:chExt cx="0" cy="0"/>
        </a:xfrm>
      </p:grpSpPr>
      <p:sp>
        <p:nvSpPr>
          <p:cNvPr id="1330" name="Google Shape;1330;gca6c4a9396_0_213"/>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331" name="Google Shape;1331;gca6c4a9396_0_213"/>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32" name="Google Shape;1332;gca6c4a9396_0_213"/>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333" name="Google Shape;1333;gca6c4a9396_0_213"/>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334" name="Google Shape;1334;gca6c4a9396_0_213"/>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335" name="Google Shape;1335;gca6c4a9396_0_213"/>
          <p:cNvSpPr/>
          <p:nvPr/>
        </p:nvSpPr>
        <p:spPr>
          <a:xfrm>
            <a:off x="4366475" y="-421200"/>
            <a:ext cx="12054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336" name="Google Shape;1336;gca6c4a9396_0_21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337" name="Google Shape;1337;gca6c4a9396_0_21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338" name="Google Shape;1338;gca6c4a9396_0_21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339" name="Google Shape;1339;gca6c4a9396_0_21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Classical Quantum Circuit  →  JKU Simulator </a:t>
            </a:r>
            <a:endParaRPr/>
          </a:p>
        </p:txBody>
      </p:sp>
      <p:pic>
        <p:nvPicPr>
          <p:cNvPr id="1340" name="Google Shape;1340;gca6c4a9396_0_213"/>
          <p:cNvPicPr preferRelativeResize="0"/>
          <p:nvPr/>
        </p:nvPicPr>
        <p:blipFill>
          <a:blip r:embed="rId3">
            <a:alphaModFix/>
          </a:blip>
          <a:stretch>
            <a:fillRect/>
          </a:stretch>
        </p:blipFill>
        <p:spPr>
          <a:xfrm>
            <a:off x="1028475" y="1989772"/>
            <a:ext cx="6229350" cy="1476375"/>
          </a:xfrm>
          <a:prstGeom prst="rect">
            <a:avLst/>
          </a:prstGeom>
          <a:noFill/>
          <a:ln>
            <a:noFill/>
          </a:ln>
          <a:effectLst>
            <a:outerShdw blurRad="57150" dist="19050" dir="5400000" algn="bl" rotWithShape="0">
              <a:srgbClr val="000000">
                <a:alpha val="41000"/>
              </a:srgbClr>
            </a:outerShdw>
          </a:effectLst>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1344"/>
        <p:cNvGrpSpPr/>
        <p:nvPr/>
      </p:nvGrpSpPr>
      <p:grpSpPr>
        <a:xfrm>
          <a:off x="0" y="0"/>
          <a:ext cx="0" cy="0"/>
          <a:chOff x="0" y="0"/>
          <a:chExt cx="0" cy="0"/>
        </a:xfrm>
      </p:grpSpPr>
      <p:sp>
        <p:nvSpPr>
          <p:cNvPr id="1345" name="Google Shape;1345;gca6c4a9396_0_229"/>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346" name="Google Shape;1346;gca6c4a9396_0_229"/>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47" name="Google Shape;1347;gca6c4a9396_0_229"/>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348" name="Google Shape;1348;gca6c4a9396_0_229"/>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349" name="Google Shape;1349;gca6c4a9396_0_229"/>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350" name="Google Shape;1350;gca6c4a9396_0_229"/>
          <p:cNvSpPr/>
          <p:nvPr/>
        </p:nvSpPr>
        <p:spPr>
          <a:xfrm>
            <a:off x="4366475" y="-421200"/>
            <a:ext cx="12054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351" name="Google Shape;1351;gca6c4a9396_0_229"/>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352" name="Google Shape;1352;gca6c4a9396_0_229"/>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353" name="Google Shape;1353;gca6c4a9396_0_229"/>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354" name="Google Shape;1354;gca6c4a9396_0_229"/>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Classical Quantum Circuit  →  JKU Simulator </a:t>
            </a:r>
            <a:endParaRPr/>
          </a:p>
        </p:txBody>
      </p:sp>
      <p:pic>
        <p:nvPicPr>
          <p:cNvPr id="1355" name="Google Shape;1355;gca6c4a9396_0_229"/>
          <p:cNvPicPr preferRelativeResize="0"/>
          <p:nvPr/>
        </p:nvPicPr>
        <p:blipFill>
          <a:blip r:embed="rId3">
            <a:alphaModFix/>
          </a:blip>
          <a:stretch>
            <a:fillRect/>
          </a:stretch>
        </p:blipFill>
        <p:spPr>
          <a:xfrm>
            <a:off x="1506300" y="1122825"/>
            <a:ext cx="5546149" cy="3629708"/>
          </a:xfrm>
          <a:prstGeom prst="rect">
            <a:avLst/>
          </a:prstGeom>
          <a:noFill/>
          <a:ln>
            <a:noFill/>
          </a:ln>
          <a:effectLst>
            <a:outerShdw blurRad="57150" dist="19050" dir="5400000" algn="bl" rotWithShape="0">
              <a:srgbClr val="000000">
                <a:alpha val="35000"/>
              </a:srgbClr>
            </a:outerShdw>
          </a:effectLst>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359"/>
        <p:cNvGrpSpPr/>
        <p:nvPr/>
      </p:nvGrpSpPr>
      <p:grpSpPr>
        <a:xfrm>
          <a:off x="0" y="0"/>
          <a:ext cx="0" cy="0"/>
          <a:chOff x="0" y="0"/>
          <a:chExt cx="0" cy="0"/>
        </a:xfrm>
      </p:grpSpPr>
      <p:sp>
        <p:nvSpPr>
          <p:cNvPr id="1360" name="Google Shape;1360;gca6c4a9396_0_246"/>
          <p:cNvSpPr txBox="1">
            <a:spLocks noGrp="1"/>
          </p:cNvSpPr>
          <p:nvPr>
            <p:ph type="title"/>
          </p:nvPr>
        </p:nvSpPr>
        <p:spPr>
          <a:xfrm>
            <a:off x="747675" y="2700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361" name="Google Shape;1361;gca6c4a9396_0_246"/>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62" name="Google Shape;1362;gca6c4a9396_0_246"/>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363" name="Google Shape;1363;gca6c4a9396_0_246"/>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364" name="Google Shape;1364;gca6c4a9396_0_246"/>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365" name="Google Shape;1365;gca6c4a9396_0_246"/>
          <p:cNvSpPr/>
          <p:nvPr/>
        </p:nvSpPr>
        <p:spPr>
          <a:xfrm>
            <a:off x="4366475" y="-421200"/>
            <a:ext cx="12054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366" name="Google Shape;1366;gca6c4a9396_0_246"/>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367" name="Google Shape;1367;gca6c4a9396_0_246"/>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368" name="Google Shape;1368;gca6c4a9396_0_246"/>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369" name="Google Shape;1369;gca6c4a9396_0_246"/>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Classical Quantum Circuit  →  JKU Simulator: Errors </a:t>
            </a:r>
            <a:endParaRPr/>
          </a:p>
        </p:txBody>
      </p:sp>
      <p:pic>
        <p:nvPicPr>
          <p:cNvPr id="1370" name="Google Shape;1370;gca6c4a9396_0_246"/>
          <p:cNvPicPr preferRelativeResize="0"/>
          <p:nvPr/>
        </p:nvPicPr>
        <p:blipFill>
          <a:blip r:embed="rId3">
            <a:alphaModFix/>
          </a:blip>
          <a:stretch>
            <a:fillRect/>
          </a:stretch>
        </p:blipFill>
        <p:spPr>
          <a:xfrm>
            <a:off x="1409700" y="1676400"/>
            <a:ext cx="6324600" cy="1790700"/>
          </a:xfrm>
          <a:prstGeom prst="rect">
            <a:avLst/>
          </a:prstGeom>
          <a:noFill/>
          <a:ln>
            <a:noFill/>
          </a:ln>
          <a:effectLst>
            <a:outerShdw blurRad="57150" dist="19050" dir="5400000" algn="bl" rotWithShape="0">
              <a:srgbClr val="000000">
                <a:alpha val="35000"/>
              </a:srgbClr>
            </a:outerShdw>
          </a:effectLst>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374"/>
        <p:cNvGrpSpPr/>
        <p:nvPr/>
      </p:nvGrpSpPr>
      <p:grpSpPr>
        <a:xfrm>
          <a:off x="0" y="0"/>
          <a:ext cx="0" cy="0"/>
          <a:chOff x="0" y="0"/>
          <a:chExt cx="0" cy="0"/>
        </a:xfrm>
      </p:grpSpPr>
      <p:sp>
        <p:nvSpPr>
          <p:cNvPr id="1375" name="Google Shape;1375;gca6c4a9396_0_264"/>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Running on a Quantum Machine</a:t>
            </a:r>
            <a:endParaRPr/>
          </a:p>
        </p:txBody>
      </p:sp>
      <p:sp>
        <p:nvSpPr>
          <p:cNvPr id="1376" name="Google Shape;1376;gca6c4a9396_0_264"/>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77" name="Google Shape;1377;gca6c4a9396_0_264"/>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378" name="Google Shape;1378;gca6c4a9396_0_264"/>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379" name="Google Shape;1379;gca6c4a9396_0_264"/>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380" name="Google Shape;1380;gca6c4a9396_0_264"/>
          <p:cNvSpPr/>
          <p:nvPr/>
        </p:nvSpPr>
        <p:spPr>
          <a:xfrm>
            <a:off x="4366475" y="-421200"/>
            <a:ext cx="12054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381" name="Google Shape;1381;gca6c4a9396_0_264"/>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382" name="Google Shape;1382;gca6c4a9396_0_264"/>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383" name="Google Shape;1383;gca6c4a9396_0_264"/>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384" name="Google Shape;1384;gca6c4a9396_0_264"/>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Classical Quantum Circuit  →  JKU Simulator: Errors </a:t>
            </a:r>
            <a:endParaRPr/>
          </a:p>
        </p:txBody>
      </p:sp>
      <p:pic>
        <p:nvPicPr>
          <p:cNvPr id="1385" name="Google Shape;1385;gca6c4a9396_0_264"/>
          <p:cNvPicPr preferRelativeResize="0"/>
          <p:nvPr/>
        </p:nvPicPr>
        <p:blipFill>
          <a:blip r:embed="rId3">
            <a:alphaModFix/>
          </a:blip>
          <a:stretch>
            <a:fillRect/>
          </a:stretch>
        </p:blipFill>
        <p:spPr>
          <a:xfrm>
            <a:off x="152400" y="2154022"/>
            <a:ext cx="8839200" cy="548100"/>
          </a:xfrm>
          <a:prstGeom prst="rect">
            <a:avLst/>
          </a:prstGeom>
          <a:noFill/>
          <a:ln>
            <a:noFill/>
          </a:ln>
          <a:effectLst>
            <a:outerShdw blurRad="57150" dist="19050" dir="5400000" algn="bl" rotWithShape="0">
              <a:srgbClr val="000000">
                <a:alpha val="41000"/>
              </a:srgbClr>
            </a:outerShdw>
          </a:effectLst>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389"/>
        <p:cNvGrpSpPr/>
        <p:nvPr/>
      </p:nvGrpSpPr>
      <p:grpSpPr>
        <a:xfrm>
          <a:off x="0" y="0"/>
          <a:ext cx="0" cy="0"/>
          <a:chOff x="0" y="0"/>
          <a:chExt cx="0" cy="0"/>
        </a:xfrm>
      </p:grpSpPr>
      <p:sp>
        <p:nvSpPr>
          <p:cNvPr id="1390" name="Google Shape;1390;gca6c4a9396_0_537"/>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Results</a:t>
            </a:r>
            <a:endParaRPr/>
          </a:p>
        </p:txBody>
      </p:sp>
      <p:sp>
        <p:nvSpPr>
          <p:cNvPr id="1391" name="Google Shape;1391;gca6c4a9396_0_537"/>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92" name="Google Shape;1392;gca6c4a9396_0_537"/>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393" name="Google Shape;1393;gca6c4a9396_0_537"/>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394" name="Google Shape;1394;gca6c4a9396_0_537"/>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395" name="Google Shape;1395;gca6c4a9396_0_537"/>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396" name="Google Shape;1396;gca6c4a9396_0_537"/>
          <p:cNvSpPr/>
          <p:nvPr/>
        </p:nvSpPr>
        <p:spPr>
          <a:xfrm>
            <a:off x="54103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397" name="Google Shape;1397;gca6c4a9396_0_537"/>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398" name="Google Shape;1398;gca6c4a9396_0_537"/>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399" name="Google Shape;1399;gca6c4a9396_0_537"/>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Simulator vs Quantum Run</a:t>
            </a:r>
            <a:endParaRPr/>
          </a:p>
        </p:txBody>
      </p:sp>
      <p:sp>
        <p:nvSpPr>
          <p:cNvPr id="1400" name="Google Shape;1400;gca6c4a9396_0_537"/>
          <p:cNvSpPr txBox="1">
            <a:spLocks noGrp="1"/>
          </p:cNvSpPr>
          <p:nvPr>
            <p:ph type="body" idx="1"/>
          </p:nvPr>
        </p:nvSpPr>
        <p:spPr>
          <a:xfrm>
            <a:off x="823925" y="1410800"/>
            <a:ext cx="6859500" cy="32736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1400" b="0">
              <a:latin typeface="Times New Roman"/>
              <a:ea typeface="Times New Roman"/>
              <a:cs typeface="Times New Roman"/>
              <a:sym typeface="Times New Roman"/>
            </a:endParaRPr>
          </a:p>
          <a:p>
            <a:pPr marL="276225" lvl="0" indent="-314325" algn="l" rtl="0">
              <a:spcBef>
                <a:spcPts val="0"/>
              </a:spcBef>
              <a:spcAft>
                <a:spcPts val="0"/>
              </a:spcAft>
              <a:buClr>
                <a:schemeClr val="dk2"/>
              </a:buClr>
              <a:buSzPts val="2000"/>
              <a:buChar char="‒"/>
            </a:pPr>
            <a:r>
              <a:rPr lang="en-GB" b="0">
                <a:solidFill>
                  <a:srgbClr val="292929"/>
                </a:solidFill>
                <a:highlight>
                  <a:srgbClr val="FFFFFF"/>
                </a:highlight>
              </a:rPr>
              <a:t>Quantum simulator is designed to  simulate the idea quantum environnement without noise.</a:t>
            </a:r>
            <a:endParaRPr b="0">
              <a:solidFill>
                <a:srgbClr val="292929"/>
              </a:solidFill>
              <a:highlight>
                <a:srgbClr val="FFFFFF"/>
              </a:highlight>
            </a:endParaRPr>
          </a:p>
          <a:p>
            <a:pPr marL="0" lvl="0" indent="0" algn="l" rtl="0">
              <a:spcBef>
                <a:spcPts val="0"/>
              </a:spcBef>
              <a:spcAft>
                <a:spcPts val="0"/>
              </a:spcAft>
              <a:buNone/>
            </a:pPr>
            <a:endParaRPr b="0">
              <a:solidFill>
                <a:srgbClr val="292929"/>
              </a:solidFill>
              <a:highlight>
                <a:srgbClr val="FFFFFF"/>
              </a:highlight>
            </a:endParaRPr>
          </a:p>
          <a:p>
            <a:pPr marL="276225" lvl="0" indent="-314325" algn="l" rtl="0">
              <a:spcBef>
                <a:spcPts val="0"/>
              </a:spcBef>
              <a:spcAft>
                <a:spcPts val="0"/>
              </a:spcAft>
              <a:buClr>
                <a:schemeClr val="dk2"/>
              </a:buClr>
              <a:buSzPts val="2000"/>
              <a:buChar char="‒"/>
            </a:pPr>
            <a:r>
              <a:rPr lang="en-GB" b="0">
                <a:solidFill>
                  <a:srgbClr val="292929"/>
                </a:solidFill>
                <a:highlight>
                  <a:srgbClr val="FFFFFF"/>
                </a:highlight>
              </a:rPr>
              <a:t>While the quantum Run on a quantum machine will have noise </a:t>
            </a:r>
            <a:endParaRPr b="0">
              <a:solidFill>
                <a:srgbClr val="292929"/>
              </a:solidFill>
              <a:highlight>
                <a:srgbClr val="FFFFFF"/>
              </a:highlight>
            </a:endParaRPr>
          </a:p>
          <a:p>
            <a:pPr marL="276225" lvl="0" indent="-301625" algn="l" rtl="0">
              <a:spcBef>
                <a:spcPts val="0"/>
              </a:spcBef>
              <a:spcAft>
                <a:spcPts val="0"/>
              </a:spcAft>
              <a:buClr>
                <a:srgbClr val="292929"/>
              </a:buClr>
              <a:buSzPts val="1800"/>
              <a:buChar char="‒"/>
            </a:pPr>
            <a:endParaRPr b="0">
              <a:solidFill>
                <a:srgbClr val="292929"/>
              </a:solidFill>
              <a:highlight>
                <a:srgbClr val="FFFFFF"/>
              </a:highlight>
            </a:endParaRPr>
          </a:p>
          <a:p>
            <a:pPr marL="276225" lvl="0" indent="-187325" algn="l" rtl="0">
              <a:spcBef>
                <a:spcPts val="900"/>
              </a:spcBef>
              <a:spcAft>
                <a:spcPts val="0"/>
              </a:spcAft>
              <a:buClr>
                <a:schemeClr val="dk2"/>
              </a:buClr>
              <a:buSzPts val="1400"/>
              <a:buFont typeface="Arial"/>
              <a:buNone/>
            </a:pPr>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404"/>
        <p:cNvGrpSpPr/>
        <p:nvPr/>
      </p:nvGrpSpPr>
      <p:grpSpPr>
        <a:xfrm>
          <a:off x="0" y="0"/>
          <a:ext cx="0" cy="0"/>
          <a:chOff x="0" y="0"/>
          <a:chExt cx="0" cy="0"/>
        </a:xfrm>
      </p:grpSpPr>
      <p:sp>
        <p:nvSpPr>
          <p:cNvPr id="1405" name="Google Shape;1405;gca6c4a9396_0_580"/>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Results</a:t>
            </a:r>
            <a:endParaRPr/>
          </a:p>
        </p:txBody>
      </p:sp>
      <p:sp>
        <p:nvSpPr>
          <p:cNvPr id="1406" name="Google Shape;1406;gca6c4a9396_0_58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07" name="Google Shape;1407;gca6c4a9396_0_580"/>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408" name="Google Shape;1408;gca6c4a9396_0_580"/>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409" name="Google Shape;1409;gca6c4a9396_0_580"/>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410" name="Google Shape;1410;gca6c4a9396_0_580"/>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411" name="Google Shape;1411;gca6c4a9396_0_580"/>
          <p:cNvSpPr/>
          <p:nvPr/>
        </p:nvSpPr>
        <p:spPr>
          <a:xfrm>
            <a:off x="54103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412" name="Google Shape;1412;gca6c4a9396_0_580"/>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413" name="Google Shape;1413;gca6c4a9396_0_58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414" name="Google Shape;1414;gca6c4a9396_0_580"/>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Understanding The Results → KNN: Classical Simulation  </a:t>
            </a:r>
            <a:endParaRPr/>
          </a:p>
        </p:txBody>
      </p:sp>
      <p:pic>
        <p:nvPicPr>
          <p:cNvPr id="1415" name="Google Shape;1415;gca6c4a9396_0_580"/>
          <p:cNvPicPr preferRelativeResize="0"/>
          <p:nvPr/>
        </p:nvPicPr>
        <p:blipFill rotWithShape="1">
          <a:blip r:embed="rId3">
            <a:alphaModFix/>
          </a:blip>
          <a:srcRect r="27609"/>
          <a:stretch/>
        </p:blipFill>
        <p:spPr>
          <a:xfrm>
            <a:off x="1587875" y="1250575"/>
            <a:ext cx="5968250" cy="3501975"/>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419"/>
        <p:cNvGrpSpPr/>
        <p:nvPr/>
      </p:nvGrpSpPr>
      <p:grpSpPr>
        <a:xfrm>
          <a:off x="0" y="0"/>
          <a:ext cx="0" cy="0"/>
          <a:chOff x="0" y="0"/>
          <a:chExt cx="0" cy="0"/>
        </a:xfrm>
      </p:grpSpPr>
      <p:sp>
        <p:nvSpPr>
          <p:cNvPr id="1420" name="Google Shape;1420;gca6c4a9396_0_597"/>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Results</a:t>
            </a:r>
            <a:endParaRPr/>
          </a:p>
        </p:txBody>
      </p:sp>
      <p:sp>
        <p:nvSpPr>
          <p:cNvPr id="1421" name="Google Shape;1421;gca6c4a9396_0_597"/>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22" name="Google Shape;1422;gca6c4a9396_0_597"/>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423" name="Google Shape;1423;gca6c4a9396_0_597"/>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424" name="Google Shape;1424;gca6c4a9396_0_597"/>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425" name="Google Shape;1425;gca6c4a9396_0_597"/>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426" name="Google Shape;1426;gca6c4a9396_0_597"/>
          <p:cNvSpPr/>
          <p:nvPr/>
        </p:nvSpPr>
        <p:spPr>
          <a:xfrm>
            <a:off x="54103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427" name="Google Shape;1427;gca6c4a9396_0_597"/>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428" name="Google Shape;1428;gca6c4a9396_0_597"/>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429" name="Google Shape;1429;gca6c4a9396_0_597"/>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Understanding The Results → KNN: Classical Simulation  </a:t>
            </a:r>
            <a:endParaRPr/>
          </a:p>
        </p:txBody>
      </p:sp>
      <p:pic>
        <p:nvPicPr>
          <p:cNvPr id="1430" name="Google Shape;1430;gca6c4a9396_0_597"/>
          <p:cNvPicPr preferRelativeResize="0"/>
          <p:nvPr/>
        </p:nvPicPr>
        <p:blipFill>
          <a:blip r:embed="rId3">
            <a:alphaModFix/>
          </a:blip>
          <a:stretch>
            <a:fillRect/>
          </a:stretch>
        </p:blipFill>
        <p:spPr>
          <a:xfrm>
            <a:off x="115375" y="1683597"/>
            <a:ext cx="8839201" cy="2675442"/>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434"/>
        <p:cNvGrpSpPr/>
        <p:nvPr/>
      </p:nvGrpSpPr>
      <p:grpSpPr>
        <a:xfrm>
          <a:off x="0" y="0"/>
          <a:ext cx="0" cy="0"/>
          <a:chOff x="0" y="0"/>
          <a:chExt cx="0" cy="0"/>
        </a:xfrm>
      </p:grpSpPr>
      <p:sp>
        <p:nvSpPr>
          <p:cNvPr id="1435" name="Google Shape;1435;gca6c4a9396_0_657"/>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Results</a:t>
            </a:r>
            <a:endParaRPr/>
          </a:p>
        </p:txBody>
      </p:sp>
      <p:sp>
        <p:nvSpPr>
          <p:cNvPr id="1436" name="Google Shape;1436;gca6c4a9396_0_657"/>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37" name="Google Shape;1437;gca6c4a9396_0_657"/>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438" name="Google Shape;1438;gca6c4a9396_0_657"/>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439" name="Google Shape;1439;gca6c4a9396_0_657"/>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440" name="Google Shape;1440;gca6c4a9396_0_657"/>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441" name="Google Shape;1441;gca6c4a9396_0_657"/>
          <p:cNvSpPr/>
          <p:nvPr/>
        </p:nvSpPr>
        <p:spPr>
          <a:xfrm>
            <a:off x="54103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442" name="Google Shape;1442;gca6c4a9396_0_657"/>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443" name="Google Shape;1443;gca6c4a9396_0_657"/>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444" name="Google Shape;1444;gca6c4a9396_0_657"/>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Understanding The Results → Quantum SVM   </a:t>
            </a:r>
            <a:endParaRPr/>
          </a:p>
        </p:txBody>
      </p:sp>
      <p:pic>
        <p:nvPicPr>
          <p:cNvPr id="1445" name="Google Shape;1445;gca6c4a9396_0_657"/>
          <p:cNvPicPr preferRelativeResize="0"/>
          <p:nvPr/>
        </p:nvPicPr>
        <p:blipFill>
          <a:blip r:embed="rId3">
            <a:alphaModFix/>
          </a:blip>
          <a:stretch>
            <a:fillRect/>
          </a:stretch>
        </p:blipFill>
        <p:spPr>
          <a:xfrm>
            <a:off x="1857775" y="1757950"/>
            <a:ext cx="4548775" cy="2818025"/>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449"/>
        <p:cNvGrpSpPr/>
        <p:nvPr/>
      </p:nvGrpSpPr>
      <p:grpSpPr>
        <a:xfrm>
          <a:off x="0" y="0"/>
          <a:ext cx="0" cy="0"/>
          <a:chOff x="0" y="0"/>
          <a:chExt cx="0" cy="0"/>
        </a:xfrm>
      </p:grpSpPr>
      <p:sp>
        <p:nvSpPr>
          <p:cNvPr id="1450" name="Google Shape;1450;gca6c4a9396_0_643"/>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Results</a:t>
            </a:r>
            <a:endParaRPr/>
          </a:p>
        </p:txBody>
      </p:sp>
      <p:sp>
        <p:nvSpPr>
          <p:cNvPr id="1451" name="Google Shape;1451;gca6c4a9396_0_643"/>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52" name="Google Shape;1452;gca6c4a9396_0_643"/>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453" name="Google Shape;1453;gca6c4a9396_0_643"/>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454" name="Google Shape;1454;gca6c4a9396_0_643"/>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455" name="Google Shape;1455;gca6c4a9396_0_643"/>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456" name="Google Shape;1456;gca6c4a9396_0_643"/>
          <p:cNvSpPr/>
          <p:nvPr/>
        </p:nvSpPr>
        <p:spPr>
          <a:xfrm>
            <a:off x="5410300" y="-421200"/>
            <a:ext cx="11760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457" name="Google Shape;1457;gca6c4a9396_0_64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458" name="Google Shape;1458;gca6c4a9396_0_64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459" name="Google Shape;1459;gca6c4a9396_0_64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Understanding The Results → Grover's Algorithm   </a:t>
            </a:r>
            <a:endParaRPr/>
          </a:p>
        </p:txBody>
      </p:sp>
      <p:pic>
        <p:nvPicPr>
          <p:cNvPr id="1460" name="Google Shape;1460;gca6c4a9396_0_643"/>
          <p:cNvPicPr preferRelativeResize="0"/>
          <p:nvPr/>
        </p:nvPicPr>
        <p:blipFill>
          <a:blip r:embed="rId3">
            <a:alphaModFix/>
          </a:blip>
          <a:stretch>
            <a:fillRect/>
          </a:stretch>
        </p:blipFill>
        <p:spPr>
          <a:xfrm>
            <a:off x="517151" y="1268825"/>
            <a:ext cx="5109850" cy="3299050"/>
          </a:xfrm>
          <a:prstGeom prst="rect">
            <a:avLst/>
          </a:prstGeom>
          <a:noFill/>
          <a:ln>
            <a:noFill/>
          </a:ln>
        </p:spPr>
      </p:pic>
      <p:pic>
        <p:nvPicPr>
          <p:cNvPr id="1461" name="Google Shape;1461;gca6c4a9396_0_643"/>
          <p:cNvPicPr preferRelativeResize="0"/>
          <p:nvPr/>
        </p:nvPicPr>
        <p:blipFill>
          <a:blip r:embed="rId4">
            <a:alphaModFix/>
          </a:blip>
          <a:stretch>
            <a:fillRect/>
          </a:stretch>
        </p:blipFill>
        <p:spPr>
          <a:xfrm>
            <a:off x="5141025" y="3539844"/>
            <a:ext cx="3921751" cy="1028025"/>
          </a:xfrm>
          <a:prstGeom prst="rect">
            <a:avLst/>
          </a:prstGeom>
          <a:noFill/>
          <a:ln>
            <a:noFill/>
          </a:ln>
          <a:effectLst>
            <a:outerShdw blurRad="57150" dist="19050" dir="5400000" algn="bl" rotWithShape="0">
              <a:srgbClr val="000000">
                <a:alpha val="40000"/>
              </a:srgbClr>
            </a:outerShdw>
          </a:effectLst>
        </p:spPr>
      </p:pic>
      <p:pic>
        <p:nvPicPr>
          <p:cNvPr id="1462" name="Google Shape;1462;gca6c4a9396_0_643"/>
          <p:cNvPicPr preferRelativeResize="0"/>
          <p:nvPr/>
        </p:nvPicPr>
        <p:blipFill>
          <a:blip r:embed="rId5">
            <a:alphaModFix/>
          </a:blip>
          <a:stretch>
            <a:fillRect/>
          </a:stretch>
        </p:blipFill>
        <p:spPr>
          <a:xfrm>
            <a:off x="5844500" y="1420475"/>
            <a:ext cx="2289675" cy="1776300"/>
          </a:xfrm>
          <a:prstGeom prst="rect">
            <a:avLst/>
          </a:prstGeom>
          <a:noFill/>
          <a:ln>
            <a:noFill/>
          </a:ln>
          <a:effectLst>
            <a:outerShdw blurRad="57150" dist="19050" dir="5400000" algn="bl" rotWithShape="0">
              <a:srgbClr val="000000">
                <a:alpha val="40000"/>
              </a:srgbClr>
            </a:outerShdw>
          </a:effectLst>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674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Future Work </a:t>
            </a:r>
            <a:endParaRPr/>
          </a:p>
        </p:txBody>
      </p:sp>
      <p:sp>
        <p:nvSpPr>
          <p:cNvPr id="1468" name="Google Shape;1468;gca6c4a9396_0_552"/>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69" name="Google Shape;1469;gca6c4a9396_0_552"/>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470" name="Google Shape;1470;gca6c4a9396_0_552"/>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471" name="Google Shape;1471;gca6c4a9396_0_552"/>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472" name="Google Shape;1472;gca6c4a9396_0_552"/>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473" name="Google Shape;1473;gca6c4a9396_0_552"/>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474" name="Google Shape;1474;gca6c4a9396_0_552"/>
          <p:cNvSpPr/>
          <p:nvPr/>
        </p:nvSpPr>
        <p:spPr>
          <a:xfrm>
            <a:off x="6406550" y="-421200"/>
            <a:ext cx="12768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475" name="Google Shape;1475;gca6c4a9396_0_552"/>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gca26c39f1d_0_93"/>
          <p:cNvSpPr txBox="1">
            <a:spLocks noGrp="1"/>
          </p:cNvSpPr>
          <p:nvPr>
            <p:ph type="title"/>
          </p:nvPr>
        </p:nvSpPr>
        <p:spPr>
          <a:xfrm>
            <a:off x="828686" y="270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Background  </a:t>
            </a:r>
            <a:endParaRPr/>
          </a:p>
        </p:txBody>
      </p:sp>
      <p:sp>
        <p:nvSpPr>
          <p:cNvPr id="185" name="Google Shape;185;gca26c39f1d_0_9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Quantum gates  </a:t>
            </a:r>
            <a:endParaRPr/>
          </a:p>
        </p:txBody>
      </p:sp>
      <p:sp>
        <p:nvSpPr>
          <p:cNvPr id="186" name="Google Shape;186;gca26c39f1d_0_93"/>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87" name="Google Shape;187;gca26c39f1d_0_93"/>
          <p:cNvSpPr/>
          <p:nvPr/>
        </p:nvSpPr>
        <p:spPr>
          <a:xfrm>
            <a:off x="0" y="-421200"/>
            <a:ext cx="1506300" cy="421200"/>
          </a:xfrm>
          <a:prstGeom prst="chevron">
            <a:avLst>
              <a:gd name="adj" fmla="val 50000"/>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88" name="Google Shape;188;gca26c39f1d_0_93"/>
          <p:cNvSpPr/>
          <p:nvPr/>
        </p:nvSpPr>
        <p:spPr>
          <a:xfrm>
            <a:off x="1334350" y="-421200"/>
            <a:ext cx="11016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89" name="Google Shape;189;gca26c39f1d_0_93"/>
          <p:cNvSpPr/>
          <p:nvPr/>
        </p:nvSpPr>
        <p:spPr>
          <a:xfrm>
            <a:off x="22805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90" name="Google Shape;190;gca26c39f1d_0_93"/>
          <p:cNvSpPr/>
          <p:nvPr/>
        </p:nvSpPr>
        <p:spPr>
          <a:xfrm>
            <a:off x="3286075" y="-421200"/>
            <a:ext cx="1254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91" name="Google Shape;191;gca26c39f1d_0_93"/>
          <p:cNvSpPr/>
          <p:nvPr/>
        </p:nvSpPr>
        <p:spPr>
          <a:xfrm>
            <a:off x="4366475" y="-421200"/>
            <a:ext cx="12054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92" name="Google Shape;192;gca26c39f1d_0_93"/>
          <p:cNvSpPr/>
          <p:nvPr/>
        </p:nvSpPr>
        <p:spPr>
          <a:xfrm>
            <a:off x="5410300" y="-421200"/>
            <a:ext cx="11760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3" name="Google Shape;193;gca26c39f1d_0_93"/>
          <p:cNvSpPr/>
          <p:nvPr/>
        </p:nvSpPr>
        <p:spPr>
          <a:xfrm>
            <a:off x="6406550" y="-421200"/>
            <a:ext cx="12768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94" name="Google Shape;194;gca26c39f1d_0_9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95" name="Google Shape;195;gca26c39f1d_0_93"/>
          <p:cNvPicPr preferRelativeResize="0"/>
          <p:nvPr/>
        </p:nvPicPr>
        <p:blipFill>
          <a:blip r:embed="rId3">
            <a:alphaModFix/>
          </a:blip>
          <a:stretch>
            <a:fillRect/>
          </a:stretch>
        </p:blipFill>
        <p:spPr>
          <a:xfrm>
            <a:off x="3081450" y="3306575"/>
            <a:ext cx="2328850" cy="1033650"/>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gca6c4a9396_0_1244"/>
          <p:cNvSpPr txBox="1">
            <a:spLocks noGrp="1"/>
          </p:cNvSpPr>
          <p:nvPr>
            <p:ph type="title"/>
          </p:nvPr>
        </p:nvSpPr>
        <p:spPr>
          <a:xfrm>
            <a:off x="674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Future Work </a:t>
            </a:r>
            <a:endParaRPr/>
          </a:p>
        </p:txBody>
      </p:sp>
      <p:sp>
        <p:nvSpPr>
          <p:cNvPr id="1481" name="Google Shape;1481;gca6c4a9396_0_1244"/>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82" name="Google Shape;1482;gca6c4a9396_0_1244"/>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483" name="Google Shape;1483;gca6c4a9396_0_1244"/>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484" name="Google Shape;1484;gca6c4a9396_0_1244"/>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485" name="Google Shape;1485;gca6c4a9396_0_1244"/>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486" name="Google Shape;1486;gca6c4a9396_0_1244"/>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487" name="Google Shape;1487;gca6c4a9396_0_1244"/>
          <p:cNvSpPr/>
          <p:nvPr/>
        </p:nvSpPr>
        <p:spPr>
          <a:xfrm>
            <a:off x="6406550" y="-421200"/>
            <a:ext cx="12768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488" name="Google Shape;1488;gca6c4a9396_0_1244"/>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489" name="Google Shape;1489;gca6c4a9396_0_1244"/>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Short Term   </a:t>
            </a:r>
            <a:endParaRPr/>
          </a:p>
        </p:txBody>
      </p:sp>
      <p:pic>
        <p:nvPicPr>
          <p:cNvPr id="1490" name="Google Shape;1490;gca6c4a9396_0_1244"/>
          <p:cNvPicPr preferRelativeResize="0"/>
          <p:nvPr/>
        </p:nvPicPr>
        <p:blipFill>
          <a:blip r:embed="rId3">
            <a:alphaModFix/>
          </a:blip>
          <a:stretch>
            <a:fillRect/>
          </a:stretch>
        </p:blipFill>
        <p:spPr>
          <a:xfrm>
            <a:off x="292925" y="1743400"/>
            <a:ext cx="3993125" cy="2672900"/>
          </a:xfrm>
          <a:prstGeom prst="rect">
            <a:avLst/>
          </a:prstGeom>
          <a:noFill/>
          <a:ln>
            <a:noFill/>
          </a:ln>
        </p:spPr>
      </p:pic>
      <p:pic>
        <p:nvPicPr>
          <p:cNvPr id="1491" name="Google Shape;1491;gca6c4a9396_0_1244"/>
          <p:cNvPicPr preferRelativeResize="0"/>
          <p:nvPr/>
        </p:nvPicPr>
        <p:blipFill>
          <a:blip r:embed="rId4">
            <a:alphaModFix/>
          </a:blip>
          <a:stretch>
            <a:fillRect/>
          </a:stretch>
        </p:blipFill>
        <p:spPr>
          <a:xfrm>
            <a:off x="4650175" y="1816400"/>
            <a:ext cx="3526151" cy="2192850"/>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495"/>
        <p:cNvGrpSpPr/>
        <p:nvPr/>
      </p:nvGrpSpPr>
      <p:grpSpPr>
        <a:xfrm>
          <a:off x="0" y="0"/>
          <a:ext cx="0" cy="0"/>
          <a:chOff x="0" y="0"/>
          <a:chExt cx="0" cy="0"/>
        </a:xfrm>
      </p:grpSpPr>
      <p:sp>
        <p:nvSpPr>
          <p:cNvPr id="1496" name="Google Shape;1496;gca6c4a9396_0_671"/>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Future Work </a:t>
            </a:r>
            <a:endParaRPr/>
          </a:p>
        </p:txBody>
      </p:sp>
      <p:sp>
        <p:nvSpPr>
          <p:cNvPr id="1497" name="Google Shape;1497;gca6c4a9396_0_671"/>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98" name="Google Shape;1498;gca6c4a9396_0_671"/>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499" name="Google Shape;1499;gca6c4a9396_0_671"/>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500" name="Google Shape;1500;gca6c4a9396_0_671"/>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501" name="Google Shape;1501;gca6c4a9396_0_671"/>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502" name="Google Shape;1502;gca6c4a9396_0_671"/>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503" name="Google Shape;1503;gca6c4a9396_0_671"/>
          <p:cNvSpPr/>
          <p:nvPr/>
        </p:nvSpPr>
        <p:spPr>
          <a:xfrm>
            <a:off x="6406550" y="-421200"/>
            <a:ext cx="12768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504" name="Google Shape;1504;gca6c4a9396_0_671"/>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505" name="Google Shape;1505;gca6c4a9396_0_671"/>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Long Term   </a:t>
            </a:r>
            <a:endParaRPr/>
          </a:p>
        </p:txBody>
      </p:sp>
      <p:pic>
        <p:nvPicPr>
          <p:cNvPr id="1506" name="Google Shape;1506;gca6c4a9396_0_671"/>
          <p:cNvPicPr preferRelativeResize="0"/>
          <p:nvPr/>
        </p:nvPicPr>
        <p:blipFill rotWithShape="1">
          <a:blip r:embed="rId3">
            <a:alphaModFix/>
          </a:blip>
          <a:srcRect l="11080" r="5544" b="5204"/>
          <a:stretch/>
        </p:blipFill>
        <p:spPr>
          <a:xfrm>
            <a:off x="2892604" y="1086325"/>
            <a:ext cx="2935696" cy="3728574"/>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510"/>
        <p:cNvGrpSpPr/>
        <p:nvPr/>
      </p:nvGrpSpPr>
      <p:grpSpPr>
        <a:xfrm>
          <a:off x="0" y="0"/>
          <a:ext cx="0" cy="0"/>
          <a:chOff x="0" y="0"/>
          <a:chExt cx="0" cy="0"/>
        </a:xfrm>
      </p:grpSpPr>
      <p:sp>
        <p:nvSpPr>
          <p:cNvPr id="1511" name="Google Shape;1511;gca6c4a9396_0_687"/>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Future Work </a:t>
            </a:r>
            <a:endParaRPr/>
          </a:p>
        </p:txBody>
      </p:sp>
      <p:sp>
        <p:nvSpPr>
          <p:cNvPr id="1512" name="Google Shape;1512;gca6c4a9396_0_687"/>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13" name="Google Shape;1513;gca6c4a9396_0_687"/>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514" name="Google Shape;1514;gca6c4a9396_0_687"/>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515" name="Google Shape;1515;gca6c4a9396_0_687"/>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516" name="Google Shape;1516;gca6c4a9396_0_687"/>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517" name="Google Shape;1517;gca6c4a9396_0_687"/>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518" name="Google Shape;1518;gca6c4a9396_0_687"/>
          <p:cNvSpPr/>
          <p:nvPr/>
        </p:nvSpPr>
        <p:spPr>
          <a:xfrm>
            <a:off x="6406550" y="-421200"/>
            <a:ext cx="12768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519" name="Google Shape;1519;gca6c4a9396_0_687"/>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520" name="Google Shape;1520;gca6c4a9396_0_687"/>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Long Term   </a:t>
            </a:r>
            <a:endParaRPr/>
          </a:p>
        </p:txBody>
      </p:sp>
      <p:pic>
        <p:nvPicPr>
          <p:cNvPr id="1521" name="Google Shape;1521;gca6c4a9396_0_687"/>
          <p:cNvPicPr preferRelativeResize="0"/>
          <p:nvPr/>
        </p:nvPicPr>
        <p:blipFill rotWithShape="1">
          <a:blip r:embed="rId3">
            <a:alphaModFix/>
          </a:blip>
          <a:srcRect l="11080" r="5544" b="5204"/>
          <a:stretch/>
        </p:blipFill>
        <p:spPr>
          <a:xfrm>
            <a:off x="520804" y="1086325"/>
            <a:ext cx="2935696" cy="3728574"/>
          </a:xfrm>
          <a:prstGeom prst="rect">
            <a:avLst/>
          </a:prstGeom>
          <a:noFill/>
          <a:ln>
            <a:noFill/>
          </a:ln>
        </p:spPr>
      </p:pic>
      <p:pic>
        <p:nvPicPr>
          <p:cNvPr id="1522" name="Google Shape;1522;gca6c4a9396_0_687"/>
          <p:cNvPicPr preferRelativeResize="0"/>
          <p:nvPr/>
        </p:nvPicPr>
        <p:blipFill rotWithShape="1">
          <a:blip r:embed="rId4">
            <a:alphaModFix/>
          </a:blip>
          <a:srcRect l="12653" r="6850"/>
          <a:stretch/>
        </p:blipFill>
        <p:spPr>
          <a:xfrm>
            <a:off x="4432425" y="1914125"/>
            <a:ext cx="3798625" cy="1611450"/>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526"/>
        <p:cNvGrpSpPr/>
        <p:nvPr/>
      </p:nvGrpSpPr>
      <p:grpSpPr>
        <a:xfrm>
          <a:off x="0" y="0"/>
          <a:ext cx="0" cy="0"/>
          <a:chOff x="0" y="0"/>
          <a:chExt cx="0" cy="0"/>
        </a:xfrm>
      </p:grpSpPr>
      <p:sp>
        <p:nvSpPr>
          <p:cNvPr id="1527" name="Google Shape;1527;gca6c4a9396_0_703"/>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Future Work </a:t>
            </a:r>
            <a:endParaRPr/>
          </a:p>
        </p:txBody>
      </p:sp>
      <p:sp>
        <p:nvSpPr>
          <p:cNvPr id="1528" name="Google Shape;1528;gca6c4a9396_0_703"/>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29" name="Google Shape;1529;gca6c4a9396_0_703"/>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530" name="Google Shape;1530;gca6c4a9396_0_703"/>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531" name="Google Shape;1531;gca6c4a9396_0_703"/>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532" name="Google Shape;1532;gca6c4a9396_0_703"/>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533" name="Google Shape;1533;gca6c4a9396_0_703"/>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534" name="Google Shape;1534;gca6c4a9396_0_703"/>
          <p:cNvSpPr/>
          <p:nvPr/>
        </p:nvSpPr>
        <p:spPr>
          <a:xfrm>
            <a:off x="6406550" y="-421200"/>
            <a:ext cx="12768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535" name="Google Shape;1535;gca6c4a9396_0_70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536" name="Google Shape;1536;gca6c4a9396_0_703"/>
          <p:cNvSpPr txBox="1">
            <a:spLocks noGrp="1"/>
          </p:cNvSpPr>
          <p:nvPr>
            <p:ph type="body" idx="1"/>
          </p:nvPr>
        </p:nvSpPr>
        <p:spPr>
          <a:xfrm>
            <a:off x="5746150" y="1444900"/>
            <a:ext cx="1506300" cy="192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400" b="0">
                <a:latin typeface="Times New Roman"/>
                <a:ea typeface="Times New Roman"/>
                <a:cs typeface="Times New Roman"/>
                <a:sym typeface="Times New Roman"/>
              </a:rPr>
              <a:t> No of Iterations : 1</a:t>
            </a:r>
            <a:endParaRPr sz="1400" b="0">
              <a:latin typeface="Times New Roman"/>
              <a:ea typeface="Times New Roman"/>
              <a:cs typeface="Times New Roman"/>
              <a:sym typeface="Times New Roman"/>
            </a:endParaRPr>
          </a:p>
          <a:p>
            <a:pPr marL="276225" lvl="0" indent="-314325" algn="l" rtl="0">
              <a:spcBef>
                <a:spcPts val="0"/>
              </a:spcBef>
              <a:spcAft>
                <a:spcPts val="0"/>
              </a:spcAft>
              <a:buClr>
                <a:schemeClr val="dk2"/>
              </a:buClr>
              <a:buSzPts val="2000"/>
              <a:buChar char="‒"/>
            </a:pPr>
            <a:endParaRPr b="0">
              <a:solidFill>
                <a:srgbClr val="292929"/>
              </a:solidFill>
              <a:highlight>
                <a:schemeClr val="lt1"/>
              </a:highlight>
            </a:endParaRPr>
          </a:p>
          <a:p>
            <a:pPr marL="0" lvl="0" indent="0" algn="l" rtl="0">
              <a:spcBef>
                <a:spcPts val="0"/>
              </a:spcBef>
              <a:spcAft>
                <a:spcPts val="0"/>
              </a:spcAft>
              <a:buNone/>
            </a:pPr>
            <a:endParaRPr b="0">
              <a:solidFill>
                <a:srgbClr val="292929"/>
              </a:solidFill>
              <a:highlight>
                <a:srgbClr val="FFFFFF"/>
              </a:highlight>
            </a:endParaRPr>
          </a:p>
          <a:p>
            <a:pPr marL="0" lvl="0" indent="0" algn="l" rtl="0">
              <a:spcBef>
                <a:spcPts val="0"/>
              </a:spcBef>
              <a:spcAft>
                <a:spcPts val="0"/>
              </a:spcAft>
              <a:buNone/>
            </a:pPr>
            <a:endParaRPr b="0">
              <a:solidFill>
                <a:srgbClr val="292929"/>
              </a:solidFill>
              <a:highlight>
                <a:srgbClr val="FFFFFF"/>
              </a:highlight>
            </a:endParaRPr>
          </a:p>
          <a:p>
            <a:pPr marL="0" lvl="0" indent="0" algn="l" rtl="0">
              <a:spcBef>
                <a:spcPts val="0"/>
              </a:spcBef>
              <a:spcAft>
                <a:spcPts val="0"/>
              </a:spcAft>
              <a:buNone/>
            </a:pPr>
            <a:endParaRPr/>
          </a:p>
        </p:txBody>
      </p:sp>
      <p:sp>
        <p:nvSpPr>
          <p:cNvPr id="1537" name="Google Shape;1537;gca6c4a9396_0_70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Long Term   </a:t>
            </a:r>
            <a:endParaRPr/>
          </a:p>
        </p:txBody>
      </p:sp>
      <p:pic>
        <p:nvPicPr>
          <p:cNvPr id="1538" name="Google Shape;1538;gca6c4a9396_0_703"/>
          <p:cNvPicPr preferRelativeResize="0"/>
          <p:nvPr/>
        </p:nvPicPr>
        <p:blipFill rotWithShape="1">
          <a:blip r:embed="rId3">
            <a:alphaModFix/>
          </a:blip>
          <a:srcRect l="12653" r="6850"/>
          <a:stretch/>
        </p:blipFill>
        <p:spPr>
          <a:xfrm>
            <a:off x="636125" y="1978025"/>
            <a:ext cx="3389875" cy="1438050"/>
          </a:xfrm>
          <a:prstGeom prst="rect">
            <a:avLst/>
          </a:prstGeom>
          <a:noFill/>
          <a:ln>
            <a:noFill/>
          </a:ln>
        </p:spPr>
      </p:pic>
      <p:pic>
        <p:nvPicPr>
          <p:cNvPr id="1539" name="Google Shape;1539;gca6c4a9396_0_703"/>
          <p:cNvPicPr preferRelativeResize="0"/>
          <p:nvPr/>
        </p:nvPicPr>
        <p:blipFill>
          <a:blip r:embed="rId4">
            <a:alphaModFix/>
          </a:blip>
          <a:stretch>
            <a:fillRect/>
          </a:stretch>
        </p:blipFill>
        <p:spPr>
          <a:xfrm>
            <a:off x="4179463" y="1683600"/>
            <a:ext cx="4829175" cy="1752600"/>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1543"/>
        <p:cNvGrpSpPr/>
        <p:nvPr/>
      </p:nvGrpSpPr>
      <p:grpSpPr>
        <a:xfrm>
          <a:off x="0" y="0"/>
          <a:ext cx="0" cy="0"/>
          <a:chOff x="0" y="0"/>
          <a:chExt cx="0" cy="0"/>
        </a:xfrm>
      </p:grpSpPr>
      <p:sp>
        <p:nvSpPr>
          <p:cNvPr id="1544" name="Google Shape;1544;gca6c4a9396_0_720"/>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Future Work </a:t>
            </a:r>
            <a:endParaRPr/>
          </a:p>
        </p:txBody>
      </p:sp>
      <p:sp>
        <p:nvSpPr>
          <p:cNvPr id="1545" name="Google Shape;1545;gca6c4a9396_0_72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46" name="Google Shape;1546;gca6c4a9396_0_720"/>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547" name="Google Shape;1547;gca6c4a9396_0_720"/>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548" name="Google Shape;1548;gca6c4a9396_0_720"/>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549" name="Google Shape;1549;gca6c4a9396_0_720"/>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550" name="Google Shape;1550;gca6c4a9396_0_720"/>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551" name="Google Shape;1551;gca6c4a9396_0_720"/>
          <p:cNvSpPr/>
          <p:nvPr/>
        </p:nvSpPr>
        <p:spPr>
          <a:xfrm>
            <a:off x="6406550" y="-421200"/>
            <a:ext cx="12768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552" name="Google Shape;1552;gca6c4a9396_0_720"/>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553" name="Google Shape;1553;gca6c4a9396_0_720"/>
          <p:cNvSpPr txBox="1">
            <a:spLocks noGrp="1"/>
          </p:cNvSpPr>
          <p:nvPr>
            <p:ph type="body" idx="1"/>
          </p:nvPr>
        </p:nvSpPr>
        <p:spPr>
          <a:xfrm>
            <a:off x="5746150" y="1618300"/>
            <a:ext cx="1506300" cy="192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400" b="0">
                <a:latin typeface="Times New Roman"/>
                <a:ea typeface="Times New Roman"/>
                <a:cs typeface="Times New Roman"/>
                <a:sym typeface="Times New Roman"/>
              </a:rPr>
              <a:t> No of Iterations : 2</a:t>
            </a:r>
            <a:endParaRPr b="0">
              <a:solidFill>
                <a:srgbClr val="292929"/>
              </a:solidFill>
              <a:highlight>
                <a:schemeClr val="lt1"/>
              </a:highlight>
            </a:endParaRPr>
          </a:p>
          <a:p>
            <a:pPr marL="0" lvl="0" indent="0" algn="l" rtl="0">
              <a:spcBef>
                <a:spcPts val="0"/>
              </a:spcBef>
              <a:spcAft>
                <a:spcPts val="0"/>
              </a:spcAft>
              <a:buNone/>
            </a:pPr>
            <a:endParaRPr b="0">
              <a:solidFill>
                <a:srgbClr val="292929"/>
              </a:solidFill>
              <a:highlight>
                <a:srgbClr val="FFFFFF"/>
              </a:highlight>
            </a:endParaRPr>
          </a:p>
          <a:p>
            <a:pPr marL="0" lvl="0" indent="0" algn="l" rtl="0">
              <a:spcBef>
                <a:spcPts val="0"/>
              </a:spcBef>
              <a:spcAft>
                <a:spcPts val="0"/>
              </a:spcAft>
              <a:buNone/>
            </a:pPr>
            <a:endParaRPr b="0">
              <a:solidFill>
                <a:srgbClr val="292929"/>
              </a:solidFill>
              <a:highlight>
                <a:srgbClr val="FFFFFF"/>
              </a:highlight>
            </a:endParaRPr>
          </a:p>
          <a:p>
            <a:pPr marL="0" lvl="0" indent="0" algn="l" rtl="0">
              <a:spcBef>
                <a:spcPts val="0"/>
              </a:spcBef>
              <a:spcAft>
                <a:spcPts val="0"/>
              </a:spcAft>
              <a:buNone/>
            </a:pPr>
            <a:endParaRPr/>
          </a:p>
        </p:txBody>
      </p:sp>
      <p:sp>
        <p:nvSpPr>
          <p:cNvPr id="1554" name="Google Shape;1554;gca6c4a9396_0_720"/>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Long Term   </a:t>
            </a:r>
            <a:endParaRPr/>
          </a:p>
        </p:txBody>
      </p:sp>
      <p:pic>
        <p:nvPicPr>
          <p:cNvPr id="1555" name="Google Shape;1555;gca6c4a9396_0_720"/>
          <p:cNvPicPr preferRelativeResize="0"/>
          <p:nvPr/>
        </p:nvPicPr>
        <p:blipFill rotWithShape="1">
          <a:blip r:embed="rId3">
            <a:alphaModFix/>
          </a:blip>
          <a:srcRect l="12653" r="6850"/>
          <a:stretch/>
        </p:blipFill>
        <p:spPr>
          <a:xfrm>
            <a:off x="636125" y="1978025"/>
            <a:ext cx="3389875" cy="1438050"/>
          </a:xfrm>
          <a:prstGeom prst="rect">
            <a:avLst/>
          </a:prstGeom>
          <a:noFill/>
          <a:ln>
            <a:noFill/>
          </a:ln>
        </p:spPr>
      </p:pic>
      <p:pic>
        <p:nvPicPr>
          <p:cNvPr id="1556" name="Google Shape;1556;gca6c4a9396_0_720"/>
          <p:cNvPicPr preferRelativeResize="0"/>
          <p:nvPr/>
        </p:nvPicPr>
        <p:blipFill>
          <a:blip r:embed="rId4">
            <a:alphaModFix/>
          </a:blip>
          <a:stretch>
            <a:fillRect/>
          </a:stretch>
        </p:blipFill>
        <p:spPr>
          <a:xfrm>
            <a:off x="4366475" y="1927338"/>
            <a:ext cx="4419600" cy="1288825"/>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1560"/>
        <p:cNvGrpSpPr/>
        <p:nvPr/>
      </p:nvGrpSpPr>
      <p:grpSpPr>
        <a:xfrm>
          <a:off x="0" y="0"/>
          <a:ext cx="0" cy="0"/>
          <a:chOff x="0" y="0"/>
          <a:chExt cx="0" cy="0"/>
        </a:xfrm>
      </p:grpSpPr>
      <p:sp>
        <p:nvSpPr>
          <p:cNvPr id="1561" name="Google Shape;1561;gca6c4a9396_0_753"/>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Future Work </a:t>
            </a:r>
            <a:endParaRPr/>
          </a:p>
        </p:txBody>
      </p:sp>
      <p:sp>
        <p:nvSpPr>
          <p:cNvPr id="1562" name="Google Shape;1562;gca6c4a9396_0_753"/>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63" name="Google Shape;1563;gca6c4a9396_0_753"/>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564" name="Google Shape;1564;gca6c4a9396_0_753"/>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565" name="Google Shape;1565;gca6c4a9396_0_753"/>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566" name="Google Shape;1566;gca6c4a9396_0_753"/>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567" name="Google Shape;1567;gca6c4a9396_0_753"/>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568" name="Google Shape;1568;gca6c4a9396_0_753"/>
          <p:cNvSpPr/>
          <p:nvPr/>
        </p:nvSpPr>
        <p:spPr>
          <a:xfrm>
            <a:off x="6406550" y="-421200"/>
            <a:ext cx="12768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569" name="Google Shape;1569;gca6c4a9396_0_753"/>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
        <p:nvSpPr>
          <p:cNvPr id="1570" name="Google Shape;1570;gca6c4a9396_0_753"/>
          <p:cNvSpPr txBox="1">
            <a:spLocks noGrp="1"/>
          </p:cNvSpPr>
          <p:nvPr>
            <p:ph type="body" idx="2"/>
          </p:nvPr>
        </p:nvSpPr>
        <p:spPr>
          <a:xfrm>
            <a:off x="747625" y="685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Long Term   </a:t>
            </a:r>
            <a:endParaRPr/>
          </a:p>
        </p:txBody>
      </p:sp>
      <p:pic>
        <p:nvPicPr>
          <p:cNvPr id="1571" name="Google Shape;1571;gca6c4a9396_0_753"/>
          <p:cNvPicPr preferRelativeResize="0"/>
          <p:nvPr/>
        </p:nvPicPr>
        <p:blipFill rotWithShape="1">
          <a:blip r:embed="rId3">
            <a:alphaModFix/>
          </a:blip>
          <a:srcRect l="11080" r="5544" b="5204"/>
          <a:stretch/>
        </p:blipFill>
        <p:spPr>
          <a:xfrm>
            <a:off x="520804" y="1086325"/>
            <a:ext cx="2935696" cy="3728574"/>
          </a:xfrm>
          <a:prstGeom prst="rect">
            <a:avLst/>
          </a:prstGeom>
          <a:noFill/>
          <a:ln>
            <a:noFill/>
          </a:ln>
        </p:spPr>
      </p:pic>
      <p:pic>
        <p:nvPicPr>
          <p:cNvPr id="1572" name="Google Shape;1572;gca6c4a9396_0_753"/>
          <p:cNvPicPr preferRelativeResize="0"/>
          <p:nvPr/>
        </p:nvPicPr>
        <p:blipFill>
          <a:blip r:embed="rId4">
            <a:alphaModFix/>
          </a:blip>
          <a:stretch>
            <a:fillRect/>
          </a:stretch>
        </p:blipFill>
        <p:spPr>
          <a:xfrm>
            <a:off x="5571875" y="1779877"/>
            <a:ext cx="2124600" cy="1490175"/>
          </a:xfrm>
          <a:prstGeom prst="rect">
            <a:avLst/>
          </a:prstGeom>
          <a:noFill/>
          <a:ln>
            <a:noFill/>
          </a:ln>
        </p:spPr>
      </p:pic>
      <p:sp>
        <p:nvSpPr>
          <p:cNvPr id="1573" name="Google Shape;1573;gca6c4a9396_0_753"/>
          <p:cNvSpPr/>
          <p:nvPr/>
        </p:nvSpPr>
        <p:spPr>
          <a:xfrm>
            <a:off x="4151925" y="274000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1577"/>
        <p:cNvGrpSpPr/>
        <p:nvPr/>
      </p:nvGrpSpPr>
      <p:grpSpPr>
        <a:xfrm>
          <a:off x="0" y="0"/>
          <a:ext cx="0" cy="0"/>
          <a:chOff x="0" y="0"/>
          <a:chExt cx="0" cy="0"/>
        </a:xfrm>
      </p:grpSpPr>
      <p:sp>
        <p:nvSpPr>
          <p:cNvPr id="1578" name="Google Shape;1578;gca6c4a9396_0_772"/>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Conclusion</a:t>
            </a:r>
            <a:endParaRPr/>
          </a:p>
        </p:txBody>
      </p:sp>
      <p:sp>
        <p:nvSpPr>
          <p:cNvPr id="1579" name="Google Shape;1579;gca6c4a9396_0_772"/>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80" name="Google Shape;1580;gca6c4a9396_0_772"/>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581" name="Google Shape;1581;gca6c4a9396_0_772"/>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582" name="Google Shape;1582;gca6c4a9396_0_772"/>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583" name="Google Shape;1583;gca6c4a9396_0_772"/>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584" name="Google Shape;1584;gca6c4a9396_0_772"/>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585" name="Google Shape;1585;gca6c4a9396_0_772"/>
          <p:cNvSpPr/>
          <p:nvPr/>
        </p:nvSpPr>
        <p:spPr>
          <a:xfrm>
            <a:off x="6406550" y="-421200"/>
            <a:ext cx="12768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586" name="Google Shape;1586;gca6c4a9396_0_772"/>
          <p:cNvSpPr/>
          <p:nvPr/>
        </p:nvSpPr>
        <p:spPr>
          <a:xfrm>
            <a:off x="7502350" y="-421200"/>
            <a:ext cx="15063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gca6c4a9396_0_1259"/>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Conclusion</a:t>
            </a:r>
            <a:endParaRPr/>
          </a:p>
        </p:txBody>
      </p:sp>
      <p:sp>
        <p:nvSpPr>
          <p:cNvPr id="1592" name="Google Shape;1592;gca6c4a9396_0_1259"/>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93" name="Google Shape;1593;gca6c4a9396_0_1259"/>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594" name="Google Shape;1594;gca6c4a9396_0_1259"/>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595" name="Google Shape;1595;gca6c4a9396_0_1259"/>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596" name="Google Shape;1596;gca6c4a9396_0_1259"/>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597" name="Google Shape;1597;gca6c4a9396_0_1259"/>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598" name="Google Shape;1598;gca6c4a9396_0_1259"/>
          <p:cNvSpPr/>
          <p:nvPr/>
        </p:nvSpPr>
        <p:spPr>
          <a:xfrm>
            <a:off x="6406550" y="-421200"/>
            <a:ext cx="12768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599" name="Google Shape;1599;gca6c4a9396_0_1259"/>
          <p:cNvSpPr/>
          <p:nvPr/>
        </p:nvSpPr>
        <p:spPr>
          <a:xfrm>
            <a:off x="7502350" y="-421200"/>
            <a:ext cx="15063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600" name="Google Shape;1600;gca6c4a9396_0_1259"/>
          <p:cNvPicPr preferRelativeResize="0"/>
          <p:nvPr/>
        </p:nvPicPr>
        <p:blipFill>
          <a:blip r:embed="rId3">
            <a:alphaModFix/>
          </a:blip>
          <a:stretch>
            <a:fillRect/>
          </a:stretch>
        </p:blipFill>
        <p:spPr>
          <a:xfrm>
            <a:off x="823925" y="2019613"/>
            <a:ext cx="2991975" cy="2241093"/>
          </a:xfrm>
          <a:prstGeom prst="rect">
            <a:avLst/>
          </a:prstGeom>
          <a:noFill/>
          <a:ln>
            <a:noFill/>
          </a:ln>
        </p:spPr>
      </p:pic>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1604"/>
        <p:cNvGrpSpPr/>
        <p:nvPr/>
      </p:nvGrpSpPr>
      <p:grpSpPr>
        <a:xfrm>
          <a:off x="0" y="0"/>
          <a:ext cx="0" cy="0"/>
          <a:chOff x="0" y="0"/>
          <a:chExt cx="0" cy="0"/>
        </a:xfrm>
      </p:grpSpPr>
      <p:sp>
        <p:nvSpPr>
          <p:cNvPr id="1605" name="Google Shape;1605;gca6c4a9396_0_1274"/>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Conclusion</a:t>
            </a:r>
            <a:endParaRPr/>
          </a:p>
        </p:txBody>
      </p:sp>
      <p:sp>
        <p:nvSpPr>
          <p:cNvPr id="1606" name="Google Shape;1606;gca6c4a9396_0_1274"/>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07" name="Google Shape;1607;gca6c4a9396_0_1274"/>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608" name="Google Shape;1608;gca6c4a9396_0_1274"/>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609" name="Google Shape;1609;gca6c4a9396_0_1274"/>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610" name="Google Shape;1610;gca6c4a9396_0_1274"/>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611" name="Google Shape;1611;gca6c4a9396_0_1274"/>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612" name="Google Shape;1612;gca6c4a9396_0_1274"/>
          <p:cNvSpPr/>
          <p:nvPr/>
        </p:nvSpPr>
        <p:spPr>
          <a:xfrm>
            <a:off x="6406550" y="-421200"/>
            <a:ext cx="12768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613" name="Google Shape;1613;gca6c4a9396_0_1274"/>
          <p:cNvSpPr/>
          <p:nvPr/>
        </p:nvSpPr>
        <p:spPr>
          <a:xfrm>
            <a:off x="7502350" y="-421200"/>
            <a:ext cx="15063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614" name="Google Shape;1614;gca6c4a9396_0_1274"/>
          <p:cNvPicPr preferRelativeResize="0"/>
          <p:nvPr/>
        </p:nvPicPr>
        <p:blipFill rotWithShape="1">
          <a:blip r:embed="rId3">
            <a:alphaModFix/>
          </a:blip>
          <a:srcRect r="5365"/>
          <a:stretch/>
        </p:blipFill>
        <p:spPr>
          <a:xfrm>
            <a:off x="5410300" y="1802225"/>
            <a:ext cx="2991975" cy="2675864"/>
          </a:xfrm>
          <a:prstGeom prst="rect">
            <a:avLst/>
          </a:prstGeom>
          <a:noFill/>
          <a:ln>
            <a:noFill/>
          </a:ln>
        </p:spPr>
      </p:pic>
      <p:pic>
        <p:nvPicPr>
          <p:cNvPr id="1615" name="Google Shape;1615;gca6c4a9396_0_1274"/>
          <p:cNvPicPr preferRelativeResize="0"/>
          <p:nvPr/>
        </p:nvPicPr>
        <p:blipFill>
          <a:blip r:embed="rId4">
            <a:alphaModFix/>
          </a:blip>
          <a:stretch>
            <a:fillRect/>
          </a:stretch>
        </p:blipFill>
        <p:spPr>
          <a:xfrm>
            <a:off x="823925" y="2019613"/>
            <a:ext cx="2991975" cy="2241093"/>
          </a:xfrm>
          <a:prstGeom prst="rect">
            <a:avLst/>
          </a:prstGeom>
          <a:noFill/>
          <a:ln>
            <a:noFill/>
          </a:ln>
        </p:spPr>
      </p:pic>
      <p:sp>
        <p:nvSpPr>
          <p:cNvPr id="1616" name="Google Shape;1616;gca6c4a9396_0_1274"/>
          <p:cNvSpPr/>
          <p:nvPr/>
        </p:nvSpPr>
        <p:spPr>
          <a:xfrm>
            <a:off x="4311413" y="2838588"/>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1620"/>
        <p:cNvGrpSpPr/>
        <p:nvPr/>
      </p:nvGrpSpPr>
      <p:grpSpPr>
        <a:xfrm>
          <a:off x="0" y="0"/>
          <a:ext cx="0" cy="0"/>
          <a:chOff x="0" y="0"/>
          <a:chExt cx="0" cy="0"/>
        </a:xfrm>
      </p:grpSpPr>
      <p:sp>
        <p:nvSpPr>
          <p:cNvPr id="1621" name="Google Shape;1621;gca6c4a9396_0_790"/>
          <p:cNvSpPr txBox="1">
            <a:spLocks noGrp="1"/>
          </p:cNvSpPr>
          <p:nvPr>
            <p:ph type="title"/>
          </p:nvPr>
        </p:nvSpPr>
        <p:spPr>
          <a:xfrm>
            <a:off x="747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Conclusion</a:t>
            </a:r>
            <a:endParaRPr/>
          </a:p>
        </p:txBody>
      </p:sp>
      <p:sp>
        <p:nvSpPr>
          <p:cNvPr id="1622" name="Google Shape;1622;gca6c4a9396_0_790"/>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23" name="Google Shape;1623;gca6c4a9396_0_790"/>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624" name="Google Shape;1624;gca6c4a9396_0_790"/>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625" name="Google Shape;1625;gca6c4a9396_0_790"/>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626" name="Google Shape;1626;gca6c4a9396_0_790"/>
          <p:cNvSpPr/>
          <p:nvPr/>
        </p:nvSpPr>
        <p:spPr>
          <a:xfrm>
            <a:off x="4366475" y="-421200"/>
            <a:ext cx="12054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627" name="Google Shape;1627;gca6c4a9396_0_790"/>
          <p:cNvSpPr/>
          <p:nvPr/>
        </p:nvSpPr>
        <p:spPr>
          <a:xfrm>
            <a:off x="5410300" y="-421200"/>
            <a:ext cx="11760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628" name="Google Shape;1628;gca6c4a9396_0_790"/>
          <p:cNvSpPr/>
          <p:nvPr/>
        </p:nvSpPr>
        <p:spPr>
          <a:xfrm>
            <a:off x="6406550" y="-421200"/>
            <a:ext cx="1276800" cy="421200"/>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   Future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Work</a:t>
            </a:r>
            <a:endParaRPr sz="1200">
              <a:latin typeface="Calibri"/>
              <a:ea typeface="Calibri"/>
              <a:cs typeface="Calibri"/>
              <a:sym typeface="Calibri"/>
            </a:endParaRPr>
          </a:p>
        </p:txBody>
      </p:sp>
      <p:sp>
        <p:nvSpPr>
          <p:cNvPr id="1629" name="Google Shape;1629;gca6c4a9396_0_790"/>
          <p:cNvSpPr/>
          <p:nvPr/>
        </p:nvSpPr>
        <p:spPr>
          <a:xfrm>
            <a:off x="7502350" y="-421200"/>
            <a:ext cx="15063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Conclusion </a:t>
            </a:r>
            <a:endParaRPr sz="1200">
              <a:latin typeface="Calibri"/>
              <a:ea typeface="Calibri"/>
              <a:cs typeface="Calibri"/>
              <a:sym typeface="Calibri"/>
            </a:endParaRPr>
          </a:p>
        </p:txBody>
      </p:sp>
      <p:pic>
        <p:nvPicPr>
          <p:cNvPr id="1630" name="Google Shape;1630;gca6c4a9396_0_790"/>
          <p:cNvPicPr preferRelativeResize="0"/>
          <p:nvPr/>
        </p:nvPicPr>
        <p:blipFill rotWithShape="1">
          <a:blip r:embed="rId3">
            <a:alphaModFix/>
          </a:blip>
          <a:srcRect r="5365"/>
          <a:stretch/>
        </p:blipFill>
        <p:spPr>
          <a:xfrm>
            <a:off x="175400" y="1131375"/>
            <a:ext cx="2481550" cy="2219376"/>
          </a:xfrm>
          <a:prstGeom prst="rect">
            <a:avLst/>
          </a:prstGeom>
          <a:noFill/>
          <a:ln>
            <a:noFill/>
          </a:ln>
        </p:spPr>
      </p:pic>
      <p:pic>
        <p:nvPicPr>
          <p:cNvPr id="1631" name="Google Shape;1631;gca6c4a9396_0_790"/>
          <p:cNvPicPr preferRelativeResize="0"/>
          <p:nvPr/>
        </p:nvPicPr>
        <p:blipFill rotWithShape="1">
          <a:blip r:embed="rId4">
            <a:alphaModFix/>
          </a:blip>
          <a:srcRect r="60298" b="3194"/>
          <a:stretch/>
        </p:blipFill>
        <p:spPr>
          <a:xfrm>
            <a:off x="2860175" y="1399271"/>
            <a:ext cx="1506301" cy="3179850"/>
          </a:xfrm>
          <a:prstGeom prst="rect">
            <a:avLst/>
          </a:prstGeom>
          <a:noFill/>
          <a:ln>
            <a:noFill/>
          </a:ln>
        </p:spPr>
      </p:pic>
    </p:spTree>
  </p:cSld>
  <p:clrMapOvr>
    <a:masterClrMapping/>
  </p:clrMapOvr>
</p:sld>
</file>

<file path=ppt/theme/theme1.xml><?xml version="1.0" encoding="utf-8"?>
<a:theme xmlns:a="http://schemas.openxmlformats.org/drawingml/2006/main" name="TCD_PPT_Calibri_Option1a">
  <a:themeElements>
    <a:clrScheme name="Custom 5">
      <a:dk1>
        <a:srgbClr val="000000"/>
      </a:dk1>
      <a:lt1>
        <a:srgbClr val="FFFFFF"/>
      </a:lt1>
      <a:dk2>
        <a:srgbClr val="0070BB"/>
      </a:dk2>
      <a:lt2>
        <a:srgbClr val="FFFFFF"/>
      </a:lt2>
      <a:accent1>
        <a:srgbClr val="0070BB"/>
      </a:accent1>
      <a:accent2>
        <a:srgbClr val="0070BB"/>
      </a:accent2>
      <a:accent3>
        <a:srgbClr val="7C7C7C"/>
      </a:accent3>
      <a:accent4>
        <a:srgbClr val="A6A6A6"/>
      </a:accent4>
      <a:accent5>
        <a:srgbClr val="0E73B9"/>
      </a:accent5>
      <a:accent6>
        <a:srgbClr val="0070BB"/>
      </a:accent6>
      <a:hlink>
        <a:srgbClr val="000000"/>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TotalTime>
  <Words>8065</Words>
  <Application>Microsoft Macintosh PowerPoint</Application>
  <PresentationFormat>On-screen Show (16:9)</PresentationFormat>
  <Paragraphs>2122</Paragraphs>
  <Slides>101</Slides>
  <Notes>101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101</vt:i4>
      </vt:variant>
    </vt:vector>
  </HeadingPairs>
  <TitlesOfParts>
    <vt:vector size="109" baseType="lpstr">
      <vt:lpstr>Calibri</vt:lpstr>
      <vt:lpstr>Arial</vt:lpstr>
      <vt:lpstr>Roboto</vt:lpstr>
      <vt:lpstr>EB Garamond</vt:lpstr>
      <vt:lpstr>Helvetica Neue</vt:lpstr>
      <vt:lpstr>Georgia</vt:lpstr>
      <vt:lpstr>Times New Roman</vt:lpstr>
      <vt:lpstr>TCD_PPT_Calibri_Option1a</vt:lpstr>
      <vt:lpstr>Modularized Tool for Quantum/ Quantum Enhanced   Machine Learning</vt:lpstr>
      <vt:lpstr>Introduction </vt:lpstr>
      <vt:lpstr>Introduction </vt:lpstr>
      <vt:lpstr>Introduction </vt:lpstr>
      <vt:lpstr>Introduction </vt:lpstr>
      <vt:lpstr>Introduction </vt:lpstr>
      <vt:lpstr>Introduction </vt:lpstr>
      <vt:lpstr>Introduction </vt:lpstr>
      <vt:lpstr>Background  </vt:lpstr>
      <vt:lpstr>Background  </vt:lpstr>
      <vt:lpstr>Background  </vt:lpstr>
      <vt:lpstr>Background  </vt:lpstr>
      <vt:lpstr>Background  </vt:lpstr>
      <vt:lpstr>Background  </vt:lpstr>
      <vt:lpstr> Circuitry </vt:lpstr>
      <vt:lpstr> Circuitry </vt:lpstr>
      <vt:lpstr> Circuitry </vt:lpstr>
      <vt:lpstr> Circuitry </vt:lpstr>
      <vt:lpstr>Circuitry </vt:lpstr>
      <vt:lpstr>Circuitry </vt:lpstr>
      <vt:lpstr>Circuitry </vt:lpstr>
      <vt:lpstr>Circuitry </vt:lpstr>
      <vt:lpstr>Circuitry </vt:lpstr>
      <vt:lpstr>Circuitry </vt:lpstr>
      <vt:lpstr>Circuitry </vt:lpstr>
      <vt:lpstr>Circuitry </vt:lpstr>
      <vt:lpstr>Circuitry </vt:lpstr>
      <vt:lpstr>Circuitry </vt:lpstr>
      <vt:lpstr>Circuitry </vt:lpstr>
      <vt:lpstr>Circuitry </vt:lpstr>
      <vt:lpstr>Circuitry </vt:lpstr>
      <vt:lpstr>Circuitry </vt:lpstr>
      <vt:lpstr>Circuitry </vt:lpstr>
      <vt:lpstr> Circuitry </vt:lpstr>
      <vt:lpstr> Circuitry </vt:lpstr>
      <vt:lpstr> Circuitry </vt:lpstr>
      <vt:lpstr> Circuitry </vt:lpstr>
      <vt:lpstr> Circuitry </vt:lpstr>
      <vt:lpstr> Circuitry </vt:lpstr>
      <vt:lpstr> Circuitry </vt:lpstr>
      <vt:lpstr> Circuitry </vt:lpstr>
      <vt:lpstr> Circuitry </vt:lpstr>
      <vt:lpstr> Circuitry </vt:lpstr>
      <vt:lpstr> Circuitry </vt:lpstr>
      <vt:lpstr> Circuitry </vt:lpstr>
      <vt:lpstr> Circuitry </vt:lpstr>
      <vt:lpstr> Circuitry </vt:lpstr>
      <vt:lpstr> Circuitry </vt:lpstr>
      <vt:lpstr> Circuitry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Results</vt:lpstr>
      <vt:lpstr> Results</vt:lpstr>
      <vt:lpstr> Results</vt:lpstr>
      <vt:lpstr> Results</vt:lpstr>
      <vt:lpstr> Results</vt:lpstr>
      <vt:lpstr> Future Work </vt:lpstr>
      <vt:lpstr> Future Work </vt:lpstr>
      <vt:lpstr>Future Work </vt:lpstr>
      <vt:lpstr>Future Work </vt:lpstr>
      <vt:lpstr>Future Work </vt:lpstr>
      <vt:lpstr>Future Work </vt:lpstr>
      <vt:lpstr>Future Work </vt:lpstr>
      <vt:lpstr>Conclusion</vt:lpstr>
      <vt:lpstr>Conclusion</vt:lpstr>
      <vt:lpstr>Conclusion</vt:lpstr>
      <vt:lpstr>Conclusion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Modularized Tool for Quantum/ Quantum Enhanced   Machine Learning</dc:title>
  <dc:creator>dtpgraphics</dc:creator>
  <cp:lastModifiedBy>Ezinwanne Ozoani</cp:lastModifiedBy>
  <cp:revision>2</cp:revision>
  <dcterms:created xsi:type="dcterms:W3CDTF">2013-07-29T09:34:50Z</dcterms:created>
  <dcterms:modified xsi:type="dcterms:W3CDTF">2021-03-26T16:05:24Z</dcterms:modified>
</cp:coreProperties>
</file>